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49" r:id="rId2"/>
    <p:sldId id="374" r:id="rId3"/>
    <p:sldId id="413" r:id="rId4"/>
    <p:sldId id="406" r:id="rId5"/>
    <p:sldId id="408" r:id="rId6"/>
    <p:sldId id="409" r:id="rId7"/>
    <p:sldId id="377" r:id="rId8"/>
    <p:sldId id="394" r:id="rId9"/>
    <p:sldId id="353" r:id="rId10"/>
    <p:sldId id="382" r:id="rId11"/>
    <p:sldId id="378" r:id="rId12"/>
    <p:sldId id="390" r:id="rId13"/>
    <p:sldId id="391" r:id="rId14"/>
    <p:sldId id="392" r:id="rId15"/>
    <p:sldId id="393" r:id="rId16"/>
    <p:sldId id="395" r:id="rId17"/>
    <p:sldId id="376" r:id="rId18"/>
    <p:sldId id="388" r:id="rId19"/>
    <p:sldId id="411" r:id="rId20"/>
    <p:sldId id="387" r:id="rId21"/>
    <p:sldId id="379" r:id="rId22"/>
    <p:sldId id="386" r:id="rId23"/>
    <p:sldId id="383" r:id="rId24"/>
    <p:sldId id="410" r:id="rId25"/>
    <p:sldId id="398" r:id="rId26"/>
    <p:sldId id="401" r:id="rId27"/>
    <p:sldId id="289" r:id="rId28"/>
    <p:sldId id="288" r:id="rId29"/>
    <p:sldId id="404" r:id="rId30"/>
    <p:sldId id="407" r:id="rId31"/>
    <p:sldId id="397" r:id="rId32"/>
    <p:sldId id="405" r:id="rId33"/>
    <p:sldId id="403" r:id="rId34"/>
    <p:sldId id="371" r:id="rId35"/>
    <p:sldId id="37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Naar" initials="RN" lastIdx="2" clrIdx="0">
    <p:extLst>
      <p:ext uri="{19B8F6BF-5375-455C-9EA6-DF929625EA0E}">
        <p15:presenceInfo xmlns:p15="http://schemas.microsoft.com/office/powerpoint/2012/main" userId="Richard Na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00"/>
    <a:srgbClr val="000E92"/>
    <a:srgbClr val="5B7BB5"/>
    <a:srgbClr val="ACBCD9"/>
    <a:srgbClr val="080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83666" autoAdjust="0"/>
  </p:normalViewPr>
  <p:slideViewPr>
    <p:cSldViewPr snapToGrid="0">
      <p:cViewPr varScale="1">
        <p:scale>
          <a:sx n="95" d="100"/>
          <a:sy n="95" d="100"/>
        </p:scale>
        <p:origin x="11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2953F-105C-40E6-85A4-A2C86A996800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DBB40-07F4-41F1-A3FA-47B5165E7B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24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_boSag4f8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zgDOaGjjO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IvlNNFQLEk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C2015-0-01959-1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Azevedo, F. A., Carvalho, L. R., Grinberg, L. T., Farfel, J. M., Ferretti, R. E.,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Leite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R. E., Jacob Filho, W., Lent, R., and </a:t>
            </a:r>
            <a:r>
              <a:rPr lang="en-GB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Herculano-Houzel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S. (2009). Equal numbers of neuronal and nonneuronal cells make the human brain an isometrically scaled-up primate brain. </a:t>
            </a:r>
            <a:r>
              <a:rPr lang="en-GB" sz="1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J. Comp. Neurol.</a:t>
            </a: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513, 532–541.</a:t>
            </a:r>
            <a:r>
              <a:rPr lang="en-GB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t-EE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644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11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64202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t-EE" dirty="0"/>
              <a:t>Pilt on </a:t>
            </a:r>
            <a:r>
              <a:rPr lang="et-EE" dirty="0" err="1"/>
              <a:t>pärir</a:t>
            </a:r>
            <a:r>
              <a:rPr lang="et-EE" dirty="0"/>
              <a:t> Emilia </a:t>
            </a:r>
            <a:r>
              <a:rPr lang="et-EE" dirty="0" err="1"/>
              <a:t>Hageni</a:t>
            </a:r>
            <a:r>
              <a:rPr lang="et-EE" dirty="0"/>
              <a:t> animeeritud lühivideost (2018): </a:t>
            </a:r>
          </a:p>
          <a:p>
            <a:endParaRPr lang="et-E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potentials: </a:t>
            </a:r>
            <a:r>
              <a:rPr lang="en-US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https://youtu.be/0_boSag4f8g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GB" dirty="0"/>
          </a:p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82407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dirty="0"/>
              <a:t>Pilt on </a:t>
            </a:r>
            <a:r>
              <a:rPr lang="et-EE" dirty="0" err="1"/>
              <a:t>pärir</a:t>
            </a:r>
            <a:r>
              <a:rPr lang="et-EE" dirty="0"/>
              <a:t> Emilia </a:t>
            </a:r>
            <a:r>
              <a:rPr lang="et-EE" dirty="0" err="1"/>
              <a:t>Hageni</a:t>
            </a:r>
            <a:r>
              <a:rPr lang="et-EE" dirty="0"/>
              <a:t> animeeritud lühivideost (2018): </a:t>
            </a:r>
          </a:p>
          <a:p>
            <a:pPr eaLnBrk="1" hangingPunct="1">
              <a:spcBef>
                <a:spcPct val="0"/>
              </a:spcBef>
            </a:pPr>
            <a:endParaRPr lang="et-EE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Formation of a Dipole: </a:t>
            </a:r>
            <a:r>
              <a:rPr lang="en-GB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https://youtu.be/rzgDOaGjjOs</a:t>
            </a:r>
            <a:endParaRPr lang="en-GB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47181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dirty="0"/>
              <a:t>Pilt on pärit Emilia </a:t>
            </a:r>
            <a:r>
              <a:rPr lang="et-EE" dirty="0" err="1"/>
              <a:t>Hageni</a:t>
            </a:r>
            <a:r>
              <a:rPr lang="et-EE" dirty="0"/>
              <a:t> animeeritud lühivideot (2018):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Sensing dipoles: </a:t>
            </a:r>
            <a:r>
              <a:rPr lang="nb-NO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https://youtu.be/AIvlNNFQLEk</a:t>
            </a:r>
            <a:endParaRPr lang="nb-NO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14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59403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t-EE" altLang="en-US" dirty="0"/>
              <a:t>Elektroodide asetuse pilt: </a:t>
            </a:r>
            <a:r>
              <a:rPr lang="en-GB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https://slideplayer.com/slide/5662211/</a:t>
            </a:r>
            <a:endParaRPr lang="et-EE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t-EE" alt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Pz, PO7, PO8, and Oz</a:t>
            </a:r>
            <a:r>
              <a:rPr lang="et-E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15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22215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 err="1">
                <a:effectLst/>
                <a:latin typeface="Arial" panose="020B0604020202020204" pitchFamily="34" charset="0"/>
              </a:rPr>
              <a:t>Schlör</a:t>
            </a:r>
            <a:r>
              <a:rPr lang="en-GB" b="0" i="0" dirty="0">
                <a:effectLst/>
                <a:latin typeface="Arial" panose="020B0604020202020204" pitchFamily="34" charset="0"/>
              </a:rPr>
              <a:t>, D.,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Zehe</a:t>
            </a:r>
            <a:r>
              <a:rPr lang="en-GB" b="0" i="0" dirty="0">
                <a:effectLst/>
                <a:latin typeface="Arial" panose="020B0604020202020204" pitchFamily="34" charset="0"/>
              </a:rPr>
              <a:t>, A.,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Kobs</a:t>
            </a:r>
            <a:r>
              <a:rPr lang="en-GB" b="0" i="0" dirty="0">
                <a:effectLst/>
                <a:latin typeface="Arial" panose="020B0604020202020204" pitchFamily="34" charset="0"/>
              </a:rPr>
              <a:t>, K.,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Veseli</a:t>
            </a:r>
            <a:r>
              <a:rPr lang="en-GB" b="0" i="0" dirty="0">
                <a:effectLst/>
                <a:latin typeface="Arial" panose="020B0604020202020204" pitchFamily="34" charset="0"/>
              </a:rPr>
              <a:t>, B.,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Westermeier</a:t>
            </a:r>
            <a:r>
              <a:rPr lang="en-GB" b="0" i="0" dirty="0">
                <a:effectLst/>
                <a:latin typeface="Arial" panose="020B0604020202020204" pitchFamily="34" charset="0"/>
              </a:rPr>
              <a:t>, F.,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Brübach</a:t>
            </a:r>
            <a:r>
              <a:rPr lang="en-GB" b="0" i="0" dirty="0">
                <a:effectLst/>
                <a:latin typeface="Arial" panose="020B0604020202020204" pitchFamily="34" charset="0"/>
              </a:rPr>
              <a:t>, L., ... &amp;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Hotho</a:t>
            </a:r>
            <a:r>
              <a:rPr lang="en-GB" b="0" i="0" dirty="0">
                <a:effectLst/>
                <a:latin typeface="Arial" panose="020B0604020202020204" pitchFamily="34" charset="0"/>
              </a:rPr>
              <a:t>, A. (2020, May). Improving Sentiment Analysis with Biofeedback Data. In </a:t>
            </a:r>
            <a:r>
              <a:rPr lang="en-GB" b="0" i="1" dirty="0">
                <a:effectLst/>
                <a:latin typeface="Arial" panose="020B0604020202020204" pitchFamily="34" charset="0"/>
              </a:rPr>
              <a:t>Proceedings of LREC2020 Workshop" People in language, vision and the mind"(ONION2020)</a:t>
            </a:r>
            <a:r>
              <a:rPr lang="en-GB" b="0" i="0" dirty="0">
                <a:effectLst/>
                <a:latin typeface="Arial" panose="020B0604020202020204" pitchFamily="34" charset="0"/>
              </a:rPr>
              <a:t> (pp. 28-33).</a:t>
            </a:r>
            <a:endParaRPr lang="en-GB" dirty="0"/>
          </a:p>
          <a:p>
            <a:endParaRPr lang="en-GB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16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80246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Teplan</a:t>
            </a:r>
            <a:r>
              <a:rPr lang="en-GB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(2002). Fundamentals of EEG measurement. </a:t>
            </a:r>
            <a:r>
              <a:rPr lang="en-GB" sz="2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Measurement science review</a:t>
            </a:r>
            <a:r>
              <a:rPr lang="en-GB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sz="28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GB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(2), 1-11.</a:t>
            </a:r>
            <a:endParaRPr lang="et-EE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İnce</a:t>
            </a:r>
            <a:r>
              <a:rPr lang="et-EE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R., </a:t>
            </a:r>
            <a:r>
              <a:rPr lang="et-EE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Adanır</a:t>
            </a:r>
            <a:r>
              <a:rPr lang="et-EE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S. S., &amp; </a:t>
            </a:r>
            <a:r>
              <a:rPr lang="et-EE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Sevmez</a:t>
            </a:r>
            <a:r>
              <a:rPr lang="et-EE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F. (2020). The </a:t>
            </a:r>
            <a:r>
              <a:rPr lang="et-EE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inventor</a:t>
            </a:r>
            <a:r>
              <a:rPr lang="et-EE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et-EE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electroencephalography</a:t>
            </a:r>
            <a:r>
              <a:rPr lang="et-EE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(EEG): Hans </a:t>
            </a:r>
            <a:r>
              <a:rPr lang="et-EE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Berger</a:t>
            </a:r>
            <a:r>
              <a:rPr lang="et-EE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(1873–1941). </a:t>
            </a:r>
            <a:r>
              <a:rPr lang="et-EE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Child’s</a:t>
            </a:r>
            <a:r>
              <a:rPr lang="et-EE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t-EE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Nervous</a:t>
            </a:r>
            <a:r>
              <a:rPr lang="et-EE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System</a:t>
            </a:r>
            <a:r>
              <a:rPr lang="et-EE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s00381-020-04564-z. https://doi.org/10.1007/s00381-020-04564-z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17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71744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Wakefulness and Sleep. From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 to EEG- and Speech-Based Emotion Recognition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[Image] by P. A.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Abhang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B. W.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Gawali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&amp; C. M. Suresh, 2016, Academic Press 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https://doi.org/10.1016/C2015-0-01959-1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Copyright [2016] by Elsevier Inc.</a:t>
            </a:r>
            <a:endParaRPr lang="en-US" dirty="0"/>
          </a:p>
          <a:p>
            <a:pPr eaLnBrk="1" hangingPunct="1">
              <a:spcBef>
                <a:spcPct val="0"/>
              </a:spcBef>
            </a:pPr>
            <a:endParaRPr lang="et-EE" altLang="en-US" dirty="0"/>
          </a:p>
          <a:p>
            <a:pPr eaLnBrk="1" hangingPunct="1">
              <a:spcBef>
                <a:spcPct val="0"/>
              </a:spcBef>
            </a:pPr>
            <a:endParaRPr lang="et-EE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altLang="en-US" dirty="0"/>
              <a:t>Sageduskomponentide seosest kognitiivsete protsesside ja </a:t>
            </a:r>
            <a:r>
              <a:rPr lang="et-EE" altLang="en-US" dirty="0" err="1"/>
              <a:t>neurofüsioloogiaga</a:t>
            </a:r>
            <a:r>
              <a:rPr lang="et-EE" altLang="en-US" dirty="0"/>
              <a:t> räägib Mike X </a:t>
            </a:r>
            <a:r>
              <a:rPr lang="et-EE" altLang="en-US" dirty="0" err="1"/>
              <a:t>Cohen</a:t>
            </a:r>
            <a:r>
              <a:rPr lang="et-EE" altLang="en-US" dirty="0"/>
              <a:t> enda artiklis (vt </a:t>
            </a:r>
            <a:r>
              <a:rPr lang="et-EE" altLang="en-US" dirty="0" err="1"/>
              <a:t>ptk</a:t>
            </a:r>
            <a:r>
              <a:rPr lang="et-EE" altLang="en-US" dirty="0"/>
              <a:t> </a:t>
            </a:r>
            <a:r>
              <a:rPr lang="en-GB" sz="1200" b="0" i="0" u="none" strike="noStrike" baseline="0" dirty="0">
                <a:solidFill>
                  <a:srgbClr val="800000"/>
                </a:solidFill>
                <a:latin typeface="AdvOTf94803d4"/>
              </a:rPr>
              <a:t>EEG Oscillations Are an Excellent Link to Neurophysiology</a:t>
            </a:r>
            <a:r>
              <a:rPr lang="et-EE" altLang="en-US" dirty="0"/>
              <a:t>): 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Cohen, M. X. (2017). Where does EEG come from and what does it mean?.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Trends in neurosciences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40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208-218.</a:t>
            </a:r>
            <a:r>
              <a:rPr lang="et-E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endParaRPr lang="et-EE" altLang="en-US" dirty="0"/>
          </a:p>
          <a:p>
            <a:pPr eaLnBrk="1" hangingPunct="1">
              <a:spcBef>
                <a:spcPct val="0"/>
              </a:spcBef>
            </a:pPr>
            <a:endParaRPr lang="et-EE" altLang="en-US" dirty="0"/>
          </a:p>
          <a:p>
            <a:pPr eaLnBrk="1" hangingPunct="1">
              <a:spcBef>
                <a:spcPct val="0"/>
              </a:spcBef>
            </a:pPr>
            <a:r>
              <a:rPr lang="et-EE" altLang="en-US" dirty="0" err="1"/>
              <a:t>Prenataalselt</a:t>
            </a:r>
            <a:r>
              <a:rPr lang="et-EE" altLang="en-US" dirty="0"/>
              <a:t> umbes: 17-23 rasedusnädalal</a:t>
            </a:r>
          </a:p>
          <a:p>
            <a:pPr eaLnBrk="1" hangingPunct="1">
              <a:spcBef>
                <a:spcPct val="0"/>
              </a:spcBef>
            </a:pPr>
            <a:endParaRPr lang="et-EE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35589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800" dirty="0" err="1">
                <a:latin typeface="AdvTTdeec4450"/>
              </a:rPr>
              <a:t>Kouider</a:t>
            </a:r>
            <a:r>
              <a:rPr lang="en-US" sz="1800" dirty="0">
                <a:latin typeface="AdvTTdeec4450"/>
              </a:rPr>
              <a:t>, S., </a:t>
            </a:r>
            <a:r>
              <a:rPr lang="en-US" sz="1800" dirty="0" err="1">
                <a:latin typeface="AdvTTdeec4450"/>
              </a:rPr>
              <a:t>Andrillon</a:t>
            </a:r>
            <a:r>
              <a:rPr lang="en-US" sz="1800" dirty="0">
                <a:latin typeface="AdvTTdeec4450"/>
              </a:rPr>
              <a:t>, T., Barbosa, L. S., </a:t>
            </a:r>
            <a:r>
              <a:rPr lang="en-US" sz="1800" dirty="0" err="1">
                <a:latin typeface="AdvTTdeec4450"/>
              </a:rPr>
              <a:t>Goupil</a:t>
            </a:r>
            <a:r>
              <a:rPr lang="en-US" sz="1800" dirty="0">
                <a:latin typeface="AdvTTdeec4450"/>
              </a:rPr>
              <a:t>, L., &amp; </a:t>
            </a:r>
            <a:r>
              <a:rPr lang="en-US" sz="1800" dirty="0" err="1">
                <a:latin typeface="AdvTTdeec4450"/>
              </a:rPr>
              <a:t>Bekinschtein</a:t>
            </a:r>
            <a:r>
              <a:rPr lang="en-US" sz="1800" dirty="0">
                <a:latin typeface="AdvTTdeec4450"/>
              </a:rPr>
              <a:t>, T. A. (2014). Inducing Task-Relevant Responses to Speech in the Sleeping Brain. </a:t>
            </a:r>
            <a:r>
              <a:rPr lang="en-US" sz="1800" i="1" dirty="0">
                <a:latin typeface="AdvTTdeec4450"/>
              </a:rPr>
              <a:t>Current Biology</a:t>
            </a:r>
            <a:r>
              <a:rPr lang="en-US" sz="1800" dirty="0">
                <a:latin typeface="AdvTTdeec4450"/>
              </a:rPr>
              <a:t>, </a:t>
            </a:r>
            <a:r>
              <a:rPr lang="en-US" sz="1800" i="1" dirty="0">
                <a:latin typeface="AdvTTdeec4450"/>
              </a:rPr>
              <a:t>24</a:t>
            </a:r>
            <a:r>
              <a:rPr lang="en-US" sz="1800" dirty="0">
                <a:latin typeface="AdvTTdeec4450"/>
              </a:rPr>
              <a:t>(18), 2208–2214. </a:t>
            </a: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08877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/>
              <a:t>https://e2e.ti.com/support/archive/launchyourdesign/m/boosterpackcontest/666273</a:t>
            </a: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20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46619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57020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/>
              <a:t>https://e2e.ti.com/support/archive/launchyourdesign/m/boosterpackcontest/666273</a:t>
            </a: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21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34524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dirty="0"/>
              <a:t>https://e2e.ti.com/support/archive/launchyourdesign/m/boosterpackcontest/666273</a:t>
            </a: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22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92904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23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25153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71299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https://youtu.be/qhK572LJhSc?t=46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E08F7-A25A-4660-8BB4-67B41CB433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67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Müller, M. M., Malinowski, P., Gruber, T., &amp; Hillyard, S. A. (2003). Sustained division of the attentional spotlight.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424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(6946), 309-312.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E08F7-A25A-4660-8BB4-67B41CB433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108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Müller, M. M., Malinowski, P., Gruber, T., &amp; Hillyard, S. A. (2003). Sustained division of the attentional spotlight.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424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(6946), 309-312.</a:t>
            </a: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682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Raidvee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Lember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&amp;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Allik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(2017). Discrimination of numerical proportions: A comparison of binomial and Gaussian models.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Attention, Perception, &amp; Psychophysics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79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267-282.</a:t>
            </a:r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29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65146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GB" sz="1800" b="0" i="0" u="none" strike="noStrike" baseline="0" dirty="0">
                <a:latin typeface="StoneSansStd-Semibold"/>
              </a:rPr>
              <a:t>Figure 9.1</a:t>
            </a:r>
          </a:p>
          <a:p>
            <a:pPr algn="l"/>
            <a:r>
              <a:rPr lang="en-GB" sz="1800" b="0" i="0" u="none" strike="noStrike" baseline="0" dirty="0">
                <a:latin typeface="StoneSerifStd-Medium"/>
              </a:rPr>
              <a:t>Panel A shows single-trial EEG traces from 12 randomly selected trials (number inside plot indicates</a:t>
            </a:r>
          </a:p>
          <a:p>
            <a:pPr algn="l"/>
            <a:r>
              <a:rPr lang="en-GB" sz="1800" b="0" i="0" u="none" strike="noStrike" baseline="0" dirty="0">
                <a:latin typeface="StoneSerifStd-Medium"/>
              </a:rPr>
              <a:t>trial number). Data are from electrode </a:t>
            </a:r>
            <a:r>
              <a:rPr lang="en-GB" sz="1800" b="0" i="0" u="none" strike="noStrike" baseline="0" dirty="0" err="1">
                <a:latin typeface="StoneSerifStd-Medium"/>
              </a:rPr>
              <a:t>FCz</a:t>
            </a:r>
            <a:r>
              <a:rPr lang="en-GB" sz="1800" b="0" i="0" u="none" strike="noStrike" baseline="0" dirty="0">
                <a:latin typeface="StoneSerifStd-Medium"/>
              </a:rPr>
              <a:t>. Panel B shows 99 single trials in </a:t>
            </a:r>
            <a:r>
              <a:rPr lang="en-GB" sz="1800" b="0" i="0" u="none" strike="noStrike" baseline="0" dirty="0" err="1">
                <a:latin typeface="StoneSerifStd-Medium"/>
              </a:rPr>
              <a:t>gray</a:t>
            </a:r>
            <a:r>
              <a:rPr lang="en-GB" sz="1800" b="0" i="0" u="none" strike="noStrike" baseline="0" dirty="0">
                <a:latin typeface="StoneSerifStd-Medium"/>
              </a:rPr>
              <a:t> and their average — the</a:t>
            </a:r>
          </a:p>
          <a:p>
            <a:pPr algn="l"/>
            <a:r>
              <a:rPr lang="en-GB" sz="1800" b="0" i="0" u="none" strike="noStrike" baseline="0" dirty="0">
                <a:latin typeface="StoneSerifStd-Medium"/>
              </a:rPr>
              <a:t>ERP — in black. Panel C shows the same ERP with focused </a:t>
            </a:r>
            <a:r>
              <a:rPr lang="en-GB" sz="1800" b="0" i="1" u="none" strike="noStrike" baseline="0" dirty="0">
                <a:latin typeface="StoneSerifStd-MediumItalic"/>
              </a:rPr>
              <a:t>y </a:t>
            </a:r>
            <a:r>
              <a:rPr lang="en-GB" sz="1800" b="0" i="0" u="none" strike="noStrike" baseline="0" dirty="0">
                <a:latin typeface="StoneSerifStd-Medium"/>
              </a:rPr>
              <a:t>-axis scaling.</a:t>
            </a:r>
            <a:endParaRPr lang="et-EE" sz="1800" b="0" i="0" u="none" strike="noStrike" baseline="0" dirty="0">
              <a:latin typeface="StoneSerifStd-Medium"/>
            </a:endParaRPr>
          </a:p>
          <a:p>
            <a:pPr algn="l"/>
            <a:endParaRPr lang="et-EE" altLang="en-US" sz="1800" b="0" i="0" u="none" strike="noStrike" baseline="0" dirty="0">
              <a:latin typeface="StoneSerifStd-Mediu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Cohen, M. X. (2014). </a:t>
            </a:r>
            <a:r>
              <a:rPr lang="en-GB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Analyzing</a:t>
            </a:r>
            <a:r>
              <a:rPr lang="en-GB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neural time series data: theory and practice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MIT press.</a:t>
            </a:r>
            <a:endParaRPr lang="et-EE" sz="12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30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814513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/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31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8454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800" dirty="0" err="1">
                <a:latin typeface="AdvTTdeec4450"/>
              </a:rPr>
              <a:t>Kouider</a:t>
            </a:r>
            <a:r>
              <a:rPr lang="en-US" sz="1800" dirty="0">
                <a:latin typeface="AdvTTdeec4450"/>
              </a:rPr>
              <a:t>, S., </a:t>
            </a:r>
            <a:r>
              <a:rPr lang="en-US" sz="1800" dirty="0" err="1">
                <a:latin typeface="AdvTTdeec4450"/>
              </a:rPr>
              <a:t>Andrillon</a:t>
            </a:r>
            <a:r>
              <a:rPr lang="en-US" sz="1800" dirty="0">
                <a:latin typeface="AdvTTdeec4450"/>
              </a:rPr>
              <a:t>, T., Barbosa, L. S., </a:t>
            </a:r>
            <a:r>
              <a:rPr lang="en-US" sz="1800" dirty="0" err="1">
                <a:latin typeface="AdvTTdeec4450"/>
              </a:rPr>
              <a:t>Goupil</a:t>
            </a:r>
            <a:r>
              <a:rPr lang="en-US" sz="1800" dirty="0">
                <a:latin typeface="AdvTTdeec4450"/>
              </a:rPr>
              <a:t>, L., &amp; </a:t>
            </a:r>
            <a:r>
              <a:rPr lang="en-US" sz="1800" dirty="0" err="1">
                <a:latin typeface="AdvTTdeec4450"/>
              </a:rPr>
              <a:t>Bekinschtein</a:t>
            </a:r>
            <a:r>
              <a:rPr lang="en-US" sz="1800" dirty="0">
                <a:latin typeface="AdvTTdeec4450"/>
              </a:rPr>
              <a:t>, T. A. (2014). Inducing Task-Relevant Responses to Speech in the Sleeping Brain. </a:t>
            </a:r>
            <a:r>
              <a:rPr lang="en-US" sz="1800" i="1" dirty="0">
                <a:latin typeface="AdvTTdeec4450"/>
              </a:rPr>
              <a:t>Current Biology</a:t>
            </a:r>
            <a:r>
              <a:rPr lang="en-US" sz="1800" dirty="0">
                <a:latin typeface="AdvTTdeec4450"/>
              </a:rPr>
              <a:t>, </a:t>
            </a:r>
            <a:r>
              <a:rPr lang="en-US" sz="1800" i="1" dirty="0">
                <a:latin typeface="AdvTTdeec4450"/>
              </a:rPr>
              <a:t>24</a:t>
            </a:r>
            <a:r>
              <a:rPr lang="en-US" sz="1800" dirty="0">
                <a:latin typeface="AdvTTdeec4450"/>
              </a:rPr>
              <a:t>(18), 2208–2214. </a:t>
            </a: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509472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Luck, S. J. (2005). An introduction to event related potentials and their neural origins.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 introduction to the event related potential technique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11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32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336484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GB" sz="1800" b="0" i="0" u="none" strike="noStrike" baseline="0" dirty="0">
                <a:latin typeface="StoneSansStd-Semibold"/>
              </a:rPr>
              <a:t>Figure 9.1</a:t>
            </a:r>
          </a:p>
          <a:p>
            <a:pPr algn="l"/>
            <a:r>
              <a:rPr lang="en-GB" sz="1800" b="0" i="0" u="none" strike="noStrike" baseline="0" dirty="0">
                <a:latin typeface="StoneSerifStd-Medium"/>
              </a:rPr>
              <a:t>Panel A shows single-trial EEG traces from 12 randomly selected trials (number inside plot indicates</a:t>
            </a:r>
          </a:p>
          <a:p>
            <a:pPr algn="l"/>
            <a:r>
              <a:rPr lang="en-GB" sz="1800" b="0" i="0" u="none" strike="noStrike" baseline="0" dirty="0">
                <a:latin typeface="StoneSerifStd-Medium"/>
              </a:rPr>
              <a:t>trial number). Data are from electrode </a:t>
            </a:r>
            <a:r>
              <a:rPr lang="en-GB" sz="1800" b="0" i="0" u="none" strike="noStrike" baseline="0" dirty="0" err="1">
                <a:latin typeface="StoneSerifStd-Medium"/>
              </a:rPr>
              <a:t>FCz</a:t>
            </a:r>
            <a:r>
              <a:rPr lang="en-GB" sz="1800" b="0" i="0" u="none" strike="noStrike" baseline="0" dirty="0">
                <a:latin typeface="StoneSerifStd-Medium"/>
              </a:rPr>
              <a:t>. Panel B shows 99 single trials in </a:t>
            </a:r>
            <a:r>
              <a:rPr lang="en-GB" sz="1800" b="0" i="0" u="none" strike="noStrike" baseline="0" dirty="0" err="1">
                <a:latin typeface="StoneSerifStd-Medium"/>
              </a:rPr>
              <a:t>gray</a:t>
            </a:r>
            <a:r>
              <a:rPr lang="en-GB" sz="1800" b="0" i="0" u="none" strike="noStrike" baseline="0" dirty="0">
                <a:latin typeface="StoneSerifStd-Medium"/>
              </a:rPr>
              <a:t> and their average — the</a:t>
            </a:r>
          </a:p>
          <a:p>
            <a:pPr algn="l"/>
            <a:r>
              <a:rPr lang="en-GB" sz="1800" b="0" i="0" u="none" strike="noStrike" baseline="0" dirty="0">
                <a:latin typeface="StoneSerifStd-Medium"/>
              </a:rPr>
              <a:t>ERP — in black. Panel C shows the same ERP with focused </a:t>
            </a:r>
            <a:r>
              <a:rPr lang="en-GB" sz="1800" b="0" i="1" u="none" strike="noStrike" baseline="0" dirty="0">
                <a:latin typeface="StoneSerifStd-MediumItalic"/>
              </a:rPr>
              <a:t>y </a:t>
            </a:r>
            <a:r>
              <a:rPr lang="en-GB" sz="1800" b="0" i="0" u="none" strike="noStrike" baseline="0" dirty="0">
                <a:latin typeface="StoneSerifStd-Medium"/>
              </a:rPr>
              <a:t>-axis scaling.</a:t>
            </a:r>
            <a:endParaRPr lang="et-EE" sz="1800" b="0" i="0" u="none" strike="noStrike" baseline="0" dirty="0">
              <a:latin typeface="StoneSerifStd-Medium"/>
            </a:endParaRPr>
          </a:p>
          <a:p>
            <a:pPr algn="l"/>
            <a:endParaRPr lang="et-EE" altLang="en-US" sz="1800" b="0" i="0" u="none" strike="noStrike" baseline="0" dirty="0">
              <a:latin typeface="StoneSerifStd-Medium"/>
            </a:endParaRPr>
          </a:p>
          <a:p>
            <a:pPr algn="l"/>
            <a:r>
              <a:rPr lang="et-EE" altLang="en-US" sz="1800" b="0" i="0" u="none" strike="noStrike" baseline="0" dirty="0">
                <a:latin typeface="StoneSerifStd-Medium"/>
              </a:rPr>
              <a:t>SL: „</a:t>
            </a:r>
            <a:r>
              <a:rPr lang="en-GB" sz="1800" b="0" i="0" u="none" strike="noStrike" baseline="0" dirty="0">
                <a:latin typeface="AdvP70E4"/>
              </a:rPr>
              <a:t>I was fortunate to be trained in Steve Hillyard’s lab at University</a:t>
            </a:r>
            <a:r>
              <a:rPr lang="et-EE" sz="1800" b="0" i="0" u="none" strike="noStrike" baseline="0" dirty="0">
                <a:latin typeface="AdvP70E4"/>
              </a:rPr>
              <a:t> </a:t>
            </a:r>
            <a:r>
              <a:rPr lang="en-GB" sz="1800" b="0" i="0" u="none" strike="noStrike" baseline="0" dirty="0">
                <a:latin typeface="AdvP70E4"/>
              </a:rPr>
              <a:t>of California, San Diego, which has a tradition of human electrophysiological</a:t>
            </a:r>
            <a:r>
              <a:rPr lang="et-EE" sz="1800" b="0" i="0" u="none" strike="noStrike" baseline="0" dirty="0">
                <a:latin typeface="AdvP70E4"/>
              </a:rPr>
              <a:t> </a:t>
            </a:r>
            <a:r>
              <a:rPr lang="en-GB" sz="1800" b="0" i="0" u="none" strike="noStrike" baseline="0" dirty="0">
                <a:latin typeface="AdvP70E4"/>
              </a:rPr>
              <a:t>research that goes back to some of the first human</a:t>
            </a:r>
            <a:r>
              <a:rPr lang="et-EE" sz="1800" b="0" i="0" u="none" strike="noStrike" baseline="0" dirty="0">
                <a:latin typeface="AdvP70E4"/>
              </a:rPr>
              <a:t> </a:t>
            </a:r>
            <a:r>
              <a:rPr lang="en-GB" sz="1800" b="0" i="0" u="none" strike="noStrike" baseline="0" dirty="0">
                <a:latin typeface="AdvP70E4"/>
              </a:rPr>
              <a:t>ERP recordings.</a:t>
            </a:r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33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15852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272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761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800" dirty="0" err="1">
                <a:latin typeface="AdvTTdeec4450"/>
              </a:rPr>
              <a:t>Kouider</a:t>
            </a:r>
            <a:r>
              <a:rPr lang="en-US" sz="1800" dirty="0">
                <a:latin typeface="AdvTTdeec4450"/>
              </a:rPr>
              <a:t>, S., </a:t>
            </a:r>
            <a:r>
              <a:rPr lang="en-US" sz="1800" dirty="0" err="1">
                <a:latin typeface="AdvTTdeec4450"/>
              </a:rPr>
              <a:t>Andrillon</a:t>
            </a:r>
            <a:r>
              <a:rPr lang="en-US" sz="1800" dirty="0">
                <a:latin typeface="AdvTTdeec4450"/>
              </a:rPr>
              <a:t>, T., Barbosa, L. S., </a:t>
            </a:r>
            <a:r>
              <a:rPr lang="en-US" sz="1800" dirty="0" err="1">
                <a:latin typeface="AdvTTdeec4450"/>
              </a:rPr>
              <a:t>Goupil</a:t>
            </a:r>
            <a:r>
              <a:rPr lang="en-US" sz="1800" dirty="0">
                <a:latin typeface="AdvTTdeec4450"/>
              </a:rPr>
              <a:t>, L., &amp; </a:t>
            </a:r>
            <a:r>
              <a:rPr lang="en-US" sz="1800" dirty="0" err="1">
                <a:latin typeface="AdvTTdeec4450"/>
              </a:rPr>
              <a:t>Bekinschtein</a:t>
            </a:r>
            <a:r>
              <a:rPr lang="en-US" sz="1800" dirty="0">
                <a:latin typeface="AdvTTdeec4450"/>
              </a:rPr>
              <a:t>, T. A. (2014). Inducing Task-Relevant Responses to Speech in the Sleeping Brain. </a:t>
            </a:r>
            <a:r>
              <a:rPr lang="en-US" sz="1800" i="1" dirty="0">
                <a:latin typeface="AdvTTdeec4450"/>
              </a:rPr>
              <a:t>Current Biology</a:t>
            </a:r>
            <a:r>
              <a:rPr lang="en-US" sz="1800" dirty="0">
                <a:latin typeface="AdvTTdeec4450"/>
              </a:rPr>
              <a:t>, </a:t>
            </a:r>
            <a:r>
              <a:rPr lang="en-US" sz="1800" i="1" dirty="0">
                <a:latin typeface="AdvTTdeec4450"/>
              </a:rPr>
              <a:t>24</a:t>
            </a:r>
            <a:r>
              <a:rPr lang="en-US" sz="1800" dirty="0">
                <a:latin typeface="AdvTTdeec4450"/>
              </a:rPr>
              <a:t>(18), 2208–2214. </a:t>
            </a: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07383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800" dirty="0" err="1">
                <a:latin typeface="AdvTTdeec4450"/>
              </a:rPr>
              <a:t>Kouider</a:t>
            </a:r>
            <a:r>
              <a:rPr lang="en-US" sz="1800" dirty="0">
                <a:latin typeface="AdvTTdeec4450"/>
              </a:rPr>
              <a:t>, S., </a:t>
            </a:r>
            <a:r>
              <a:rPr lang="en-US" sz="1800" dirty="0" err="1">
                <a:latin typeface="AdvTTdeec4450"/>
              </a:rPr>
              <a:t>Andrillon</a:t>
            </a:r>
            <a:r>
              <a:rPr lang="en-US" sz="1800" dirty="0">
                <a:latin typeface="AdvTTdeec4450"/>
              </a:rPr>
              <a:t>, T., Barbosa, L. S., </a:t>
            </a:r>
            <a:r>
              <a:rPr lang="en-US" sz="1800" dirty="0" err="1">
                <a:latin typeface="AdvTTdeec4450"/>
              </a:rPr>
              <a:t>Goupil</a:t>
            </a:r>
            <a:r>
              <a:rPr lang="en-US" sz="1800" dirty="0">
                <a:latin typeface="AdvTTdeec4450"/>
              </a:rPr>
              <a:t>, L., &amp; </a:t>
            </a:r>
            <a:r>
              <a:rPr lang="en-US" sz="1800" dirty="0" err="1">
                <a:latin typeface="AdvTTdeec4450"/>
              </a:rPr>
              <a:t>Bekinschtein</a:t>
            </a:r>
            <a:r>
              <a:rPr lang="en-US" sz="1800" dirty="0">
                <a:latin typeface="AdvTTdeec4450"/>
              </a:rPr>
              <a:t>, T. A. (2014). Inducing Task-Relevant Responses to Speech in the Sleeping Brain. </a:t>
            </a:r>
            <a:r>
              <a:rPr lang="en-US" sz="1800" i="1" dirty="0">
                <a:latin typeface="AdvTTdeec4450"/>
              </a:rPr>
              <a:t>Current Biology</a:t>
            </a:r>
            <a:r>
              <a:rPr lang="en-US" sz="1800" dirty="0">
                <a:latin typeface="AdvTTdeec4450"/>
              </a:rPr>
              <a:t>, </a:t>
            </a:r>
            <a:r>
              <a:rPr lang="en-US" sz="1800" i="1" dirty="0">
                <a:latin typeface="AdvTTdeec4450"/>
              </a:rPr>
              <a:t>24</a:t>
            </a:r>
            <a:r>
              <a:rPr lang="en-US" sz="1800" dirty="0">
                <a:latin typeface="AdvTTdeec4450"/>
              </a:rPr>
              <a:t>(18), 2208–2214. </a:t>
            </a:r>
            <a:endParaRPr lang="et-EE" sz="1800" dirty="0">
              <a:latin typeface="AdvTTdeec4450"/>
            </a:endParaRPr>
          </a:p>
          <a:p>
            <a:pPr marL="0" indent="0">
              <a:buNone/>
            </a:pPr>
            <a:endParaRPr lang="et-EE" sz="1800" dirty="0">
              <a:latin typeface="AdvTTdeec4450"/>
            </a:endParaRPr>
          </a:p>
          <a:p>
            <a:pPr marL="0" indent="0">
              <a:buNone/>
            </a:pPr>
            <a:r>
              <a:rPr lang="et-EE" sz="1800" dirty="0">
                <a:latin typeface="AdvTTdeec4450"/>
              </a:rPr>
              <a:t>Vt ka: https://www.youtube.com/watch?v=rsCul1sp4hQ</a:t>
            </a:r>
            <a:endParaRPr lang="en-US" sz="1800" dirty="0">
              <a:latin typeface="AdvTTdeec445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4640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Hitziger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(2015). </a:t>
            </a:r>
            <a:r>
              <a:rPr lang="en-GB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Modeling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the variability of electrical activity in the brain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(Doctoral dissertation,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Université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Nice Sophia Antipolis).</a:t>
            </a:r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113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Van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Drongelen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W. (2018).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Signal processing for neuroscientists: an introduction to the analysis of physiological signals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Academic press.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t-EE" alt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t-E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Notch</a:t>
            </a:r>
            <a:r>
              <a:rPr lang="et-E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filter - Kitsas r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ibatõkkefilter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endParaRPr lang="et-EE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GB" altLang="en-US" b="0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05294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261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Van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Drongelen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W. (2018).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Signal processing for neuroscientists: an introduction to the analysis of physiological signals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Academic press.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t-EE" alt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GB" sz="1800" b="1" i="0" u="none" strike="noStrike" baseline="0" dirty="0">
                <a:latin typeface="Goudy-Bold"/>
              </a:rPr>
              <a:t>Figure 1.6 </a:t>
            </a:r>
            <a:r>
              <a:rPr lang="en-GB" sz="1800" b="0" i="0" u="none" strike="noStrike" baseline="0" dirty="0">
                <a:latin typeface="Goudy"/>
              </a:rPr>
              <a:t>Analog-to-digital conversion (ADC). An example of </a:t>
            </a:r>
            <a:r>
              <a:rPr lang="en-GB" sz="1800" b="0" i="0" u="none" strike="noStrike" baseline="0" dirty="0" err="1">
                <a:latin typeface="Goudy"/>
              </a:rPr>
              <a:t>analog</a:t>
            </a:r>
            <a:r>
              <a:rPr lang="en-GB" sz="1800" b="0" i="0" u="none" strike="noStrike" baseline="0" dirty="0">
                <a:latin typeface="Goudy"/>
              </a:rPr>
              <a:t> signal that</a:t>
            </a:r>
          </a:p>
          <a:p>
            <a:pPr algn="l"/>
            <a:r>
              <a:rPr lang="en-GB" sz="1800" b="0" i="0" u="none" strike="noStrike" baseline="0" dirty="0">
                <a:latin typeface="Goudy"/>
              </a:rPr>
              <a:t>is amplified A</a:t>
            </a:r>
            <a:r>
              <a:rPr lang="en-GB" sz="1800" b="0" i="0" u="none" strike="noStrike" baseline="0" dirty="0">
                <a:latin typeface="Symbol" panose="05050102010706020507" pitchFamily="18" charset="2"/>
              </a:rPr>
              <a:t>× </a:t>
            </a:r>
            <a:r>
              <a:rPr lang="en-GB" sz="1800" b="0" i="0" u="none" strike="noStrike" baseline="0" dirty="0">
                <a:latin typeface="Goudy"/>
              </a:rPr>
              <a:t>and digitized showing seven samples taken at a regular sample interval Ts</a:t>
            </a:r>
          </a:p>
          <a:p>
            <a:pPr algn="l"/>
            <a:r>
              <a:rPr lang="en-GB" sz="1800" b="0" i="0" u="none" strike="noStrike" baseline="0" dirty="0">
                <a:latin typeface="Goudy"/>
              </a:rPr>
              <a:t>and a 3-bit A/D conversion. There are 23 </a:t>
            </a:r>
            <a:r>
              <a:rPr lang="en-GB" sz="1800" b="0" i="0" u="none" strike="noStrike" baseline="0" dirty="0">
                <a:latin typeface="Symbol" panose="05050102010706020507" pitchFamily="18" charset="2"/>
              </a:rPr>
              <a:t>= </a:t>
            </a:r>
            <a:r>
              <a:rPr lang="en-GB" sz="1800" b="0" i="0" u="none" strike="noStrike" baseline="0" dirty="0">
                <a:latin typeface="Goudy"/>
              </a:rPr>
              <a:t>8 levels (0–7) of conversion. The decimal</a:t>
            </a:r>
          </a:p>
          <a:p>
            <a:pPr algn="l"/>
            <a:r>
              <a:rPr lang="en-GB" sz="1800" b="0" i="0" u="none" strike="noStrike" baseline="0" dirty="0">
                <a:latin typeface="Goudy"/>
              </a:rPr>
              <a:t>(0–7) representation of the digitizer levels is in red, and the 3-bit binary code (000–111)</a:t>
            </a:r>
          </a:p>
          <a:p>
            <a:pPr algn="l"/>
            <a:r>
              <a:rPr lang="en-GB" sz="1800" b="0" i="0" u="none" strike="noStrike" baseline="0" dirty="0">
                <a:latin typeface="Goudy"/>
              </a:rPr>
              <a:t>is in black. In this example, the converter represents the output signal values between</a:t>
            </a:r>
          </a:p>
          <a:p>
            <a:pPr algn="l"/>
            <a:r>
              <a:rPr lang="en-GB" sz="1800" b="0" i="0" u="none" strike="noStrike" baseline="0" dirty="0">
                <a:latin typeface="Goudy"/>
              </a:rPr>
              <a:t>the A/D levels as integer values rounded to the closest level. (In this example, the converter</a:t>
            </a:r>
          </a:p>
          <a:p>
            <a:pPr algn="l"/>
            <a:r>
              <a:rPr lang="en-GB" sz="1800" b="0" i="0" u="none" strike="noStrike" baseline="0" dirty="0">
                <a:latin typeface="Goudy"/>
              </a:rPr>
              <a:t>rounds intermediate levels to the nearest discrete level.)</a:t>
            </a:r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5613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CD2B-44AA-4FD2-B3E0-CACF63D7D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B3A76D-0978-42BE-ACD5-9545FA353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23256-B861-40F5-B825-F38D0530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66560-D45A-4AA8-B5B6-6CBD5AF5D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C760A-4E28-4FED-8DEF-C560FC02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4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3DEE-B862-411C-AD65-049A1464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DD341-CEDB-476D-AF45-79F92099E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C6D6E-71F7-44BD-91EA-AB69D49D7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2C501-F5C3-441A-B796-A0EF5C930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A7BC-E979-45DF-944E-B92EA142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565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E507A0-5D6C-44D4-8F09-9B27C28A8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79A68-0C9A-48B0-BF6C-F843AE545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F18D6-6156-43BF-BBA7-328957E76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36F31-5383-4D39-9E52-4E87AEF11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48454-0F12-486C-954B-139DD575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554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0E58-7A51-45B4-A2A3-2CC2190DE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706BA-73FD-4D08-B72F-CBFD64187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6156F-9E4F-4917-9FA5-A000B6FBE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AC5DE-9BF1-4CAB-A117-F1AF79EC5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89CD8-913D-4606-9F53-CF4EC2B31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008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F3F36-FB4D-42D3-9818-CC2998685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9C073-62F5-43C4-A21C-2DD0D5FAF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B016E-07B1-4207-A6DC-8F58B1643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52FA3-1C65-4FA8-82DE-6A69DEB7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705DE-CEB3-47F3-8F6B-C4B743C1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2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396A-18D9-4BDA-B9DE-7493F40A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3D156-E60E-4338-9D29-915B2D9CD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58B1C-C09E-4B1A-B875-D5C790C9E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A23D7-BD2B-4871-B58E-EEC68E461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503A2-EA3D-46F2-BD70-CA82651A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40265-C110-4C29-B587-12B6EB792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419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115B-2882-49C8-AE92-62E06A08D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603FF-654F-4273-9DCB-FC7DA865F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02042-0D3A-45E1-BC74-71C6111A0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CE1E13-365E-45FA-9CF8-073DDD9D4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9A7AC7-0FD3-4C0D-B614-F495FFC2A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63CD48-14A4-4708-A2B6-DF167E247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F8D1A-3371-4FC8-8CFD-3DD2E8651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711468-4BAF-43A3-9F40-5EE99E6B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28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60A-7BB2-4F1F-AF1A-89C42D78B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0F475-8A9B-467D-9498-1AEE51FE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92EFB-BB6F-403E-99F1-5A6685BC4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D2728-E124-4374-8FA8-FF37A8EE6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93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AA948B-2C3B-4BDA-8C3E-396937BE1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30EE6-26E1-43AE-8E6C-4B077ED32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98C71-67B9-4D49-9608-FAD9CB47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607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EF09E-3970-45E4-9599-405A00AA8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92F24-B5E6-42C0-A969-E1EA097CE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553E4-50D5-4945-A9E3-8ED3C6808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266CA-30D1-48E1-AB1D-1A20309E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351BD-4E03-4796-81F9-6F9EB2E70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34DF0-8D01-437D-96AB-BC6DA59E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238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014E-B97D-4EDA-BCAE-E5FB3DA4C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E66C2F-01A1-4090-B180-84830062E3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33C66-D1A6-4171-BDEE-76C451675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45B04-D22D-466F-81DB-33970EACC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030D3-7982-4275-815C-37CBD6539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717F5-A5B3-43D3-AAE7-7FDF8617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87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920FF-D3C5-40F3-B058-FA7E13C4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665D4-B18A-4101-A46C-0A62B3715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D467E-8BA9-491B-A228-441BC3843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E4D3F-2AE9-4C45-947B-4504C2873CC7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77507-A806-4021-9EBB-B643612E4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B15EB-057E-4D55-8A76-168A0D2C7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631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hyperlink" Target="https://www.youtube.com/channel/UC8owx2vNE7XVrjMOCUgZkA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_boSag4f8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_boSag4f8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IvlNNFQLE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hyperlink" Target="https://www.youtube.com/watch?v=UKI9dUOLJX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1.png"/><Relationship Id="rId4" Type="http://schemas.openxmlformats.org/officeDocument/2006/relationships/hyperlink" Target="https://www.udemy.com/course/fourier-transform-mxc/#instructor-1" TargetMode="External"/><Relationship Id="rId9" Type="http://schemas.openxmlformats.org/officeDocument/2006/relationships/hyperlink" Target="https://www.ru.nl/radboudsummerschool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14.png"/><Relationship Id="rId4" Type="http://schemas.openxmlformats.org/officeDocument/2006/relationships/hyperlink" Target="http://www.jezzamon.com/fourier/?fbclid=IwAR0p1Flr7EVndmLS3MIU-_jCudvB2EQGEK7wrOdmVfrVVkgCBrM5NFPl_dI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hK572LJhSc?t=46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vimeo.com/11807828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nXmJrCDEh8&amp;list=PLXKXgcv8muTKbyGsFVQSIeF5InZfrkt2M&amp;index=4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://195.134.76.37/applets/AppletNyquist/Appl_Nyquist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5C62-4C70-42AC-A883-4497363A1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350" y="1257299"/>
            <a:ext cx="3819525" cy="1476375"/>
          </a:xfrm>
        </p:spPr>
        <p:txBody>
          <a:bodyPr>
            <a:normAutofit/>
          </a:bodyPr>
          <a:lstStyle/>
          <a:p>
            <a:r>
              <a:rPr lang="et-EE" sz="3200" dirty="0">
                <a:solidFill>
                  <a:srgbClr val="363636"/>
                </a:solidFill>
                <a:cs typeface="Arial" panose="020B0604020202020204" pitchFamily="34" charset="0"/>
              </a:rPr>
              <a:t>Sissejuhatus psühhofüsioloogia rakendustesse</a:t>
            </a:r>
            <a:endParaRPr lang="en-GB" sz="3200" dirty="0">
              <a:solidFill>
                <a:srgbClr val="363636"/>
              </a:solidFill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05165-2BC3-46A0-9450-27667BF8B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8994" y="4425950"/>
            <a:ext cx="2028825" cy="465137"/>
          </a:xfrm>
        </p:spPr>
        <p:txBody>
          <a:bodyPr/>
          <a:lstStyle/>
          <a:p>
            <a:r>
              <a:rPr lang="et-EE" dirty="0">
                <a:solidFill>
                  <a:srgbClr val="363636"/>
                </a:solidFill>
                <a:latin typeface="+mj-lt"/>
                <a:cs typeface="Arial" panose="020B0604020202020204" pitchFamily="34" charset="0"/>
              </a:rPr>
              <a:t>Richard Naar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C7C7F-5936-44BD-B500-D0E190529A5D}"/>
              </a:ext>
            </a:extLst>
          </p:cNvPr>
          <p:cNvSpPr txBox="1"/>
          <p:nvPr/>
        </p:nvSpPr>
        <p:spPr>
          <a:xfrm>
            <a:off x="514081" y="3013501"/>
            <a:ext cx="5869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4800" dirty="0" err="1">
                <a:latin typeface="+mj-lt"/>
                <a:cs typeface="Arial" panose="020B0604020202020204" pitchFamily="34" charset="0"/>
              </a:rPr>
              <a:t>Elektroentsefalograafia</a:t>
            </a:r>
            <a:endParaRPr lang="en-GB" sz="4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1EBF8E-9B45-4282-9B9A-6E6144AB1491}"/>
              </a:ext>
            </a:extLst>
          </p:cNvPr>
          <p:cNvSpPr/>
          <p:nvPr/>
        </p:nvSpPr>
        <p:spPr>
          <a:xfrm>
            <a:off x="3549110" y="5912780"/>
            <a:ext cx="8642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t-EE" sz="2400" dirty="0">
                <a:solidFill>
                  <a:srgbClr val="5F6368"/>
                </a:solidFill>
                <a:latin typeface="+mj-lt"/>
              </a:rPr>
              <a:t>Kursuse arendamist toetas </a:t>
            </a:r>
            <a:r>
              <a:rPr lang="en-GB" sz="2400" dirty="0" err="1">
                <a:solidFill>
                  <a:srgbClr val="5F6368"/>
                </a:solidFill>
                <a:latin typeface="+mj-lt"/>
              </a:rPr>
              <a:t>Haridus</a:t>
            </a:r>
            <a:r>
              <a:rPr lang="en-GB" sz="2400" dirty="0">
                <a:solidFill>
                  <a:srgbClr val="5F6368"/>
                </a:solidFill>
                <a:latin typeface="+mj-lt"/>
              </a:rPr>
              <a:t>- </a:t>
            </a:r>
            <a:r>
              <a:rPr lang="en-GB" sz="2400" dirty="0" err="1">
                <a:solidFill>
                  <a:srgbClr val="5F6368"/>
                </a:solidFill>
                <a:latin typeface="+mj-lt"/>
              </a:rPr>
              <a:t>ja</a:t>
            </a:r>
            <a:r>
              <a:rPr lang="en-GB" sz="2400" dirty="0">
                <a:solidFill>
                  <a:srgbClr val="5F6368"/>
                </a:solidFill>
                <a:latin typeface="+mj-lt"/>
              </a:rPr>
              <a:t> </a:t>
            </a:r>
            <a:r>
              <a:rPr lang="en-GB" sz="2400" dirty="0" err="1">
                <a:solidFill>
                  <a:srgbClr val="5F6368"/>
                </a:solidFill>
                <a:latin typeface="+mj-lt"/>
              </a:rPr>
              <a:t>noorteameti</a:t>
            </a:r>
            <a:r>
              <a:rPr lang="en-GB" sz="2400" dirty="0">
                <a:solidFill>
                  <a:srgbClr val="5F6368"/>
                </a:solidFill>
                <a:latin typeface="+mj-lt"/>
              </a:rPr>
              <a:t> IT-</a:t>
            </a:r>
            <a:r>
              <a:rPr lang="en-GB" sz="2400" dirty="0" err="1">
                <a:solidFill>
                  <a:srgbClr val="5F6368"/>
                </a:solidFill>
                <a:latin typeface="+mj-lt"/>
              </a:rPr>
              <a:t>akadeemia</a:t>
            </a:r>
            <a:endParaRPr lang="en-GB" sz="2400" dirty="0">
              <a:latin typeface="+mj-lt"/>
            </a:endParaRPr>
          </a:p>
        </p:txBody>
      </p:sp>
      <p:pic>
        <p:nvPicPr>
          <p:cNvPr id="1026" name="Picture 2" descr="Image result for tartu ülikool">
            <a:extLst>
              <a:ext uri="{FF2B5EF4-FFF2-40B4-BE49-F238E27FC236}">
                <a16:creationId xmlns:a16="http://schemas.microsoft.com/office/drawing/2014/main" id="{C96A85ED-3AF3-4F1E-9EF1-A5677EA0C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519840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28EDE-022D-4596-A047-BF01C0B2A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56" y="1851964"/>
            <a:ext cx="4687368" cy="30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65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Kuidas EEG?</a:t>
            </a:r>
            <a:endParaRPr lang="en-GB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3DFCE-70BD-474D-B97E-6F8B368FA740}"/>
              </a:ext>
            </a:extLst>
          </p:cNvPr>
          <p:cNvSpPr txBox="1"/>
          <p:nvPr/>
        </p:nvSpPr>
        <p:spPr>
          <a:xfrm>
            <a:off x="5433701" y="5892768"/>
            <a:ext cx="5117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t-EE" b="0" i="0" dirty="0">
                <a:solidFill>
                  <a:srgbClr val="030303"/>
                </a:solidFill>
                <a:effectLst/>
                <a:latin typeface="Roboto"/>
              </a:rPr>
              <a:t>Professor </a:t>
            </a:r>
            <a:r>
              <a:rPr lang="en-GB" b="0" i="0" dirty="0">
                <a:solidFill>
                  <a:srgbClr val="030303"/>
                </a:solidFill>
                <a:effectLst/>
                <a:latin typeface="Roboto"/>
              </a:rPr>
              <a:t>Wim van </a:t>
            </a:r>
            <a:r>
              <a:rPr lang="en-GB" b="0" i="0" dirty="0" err="1">
                <a:solidFill>
                  <a:srgbClr val="030303"/>
                </a:solidFill>
                <a:effectLst/>
                <a:latin typeface="Roboto"/>
              </a:rPr>
              <a:t>Drongelen</a:t>
            </a:r>
            <a:r>
              <a:rPr lang="et-EE" b="0" i="0" dirty="0">
                <a:solidFill>
                  <a:srgbClr val="030303"/>
                </a:solidFill>
                <a:effectLst/>
                <a:latin typeface="Roboto"/>
              </a:rPr>
              <a:t> (Chicago Ülikool)</a:t>
            </a:r>
            <a:endParaRPr lang="en-GB" dirty="0"/>
          </a:p>
        </p:txBody>
      </p:sp>
      <p:pic>
        <p:nvPicPr>
          <p:cNvPr id="2050" name="Picture 2" descr="Signal Processing for Neuroscientists: An Introduction to the Analysis of Physiological  Signals: van Drongelen, Wim: 9780123708670: Amazon.com: Books">
            <a:extLst>
              <a:ext uri="{FF2B5EF4-FFF2-40B4-BE49-F238E27FC236}">
                <a16:creationId xmlns:a16="http://schemas.microsoft.com/office/drawing/2014/main" id="{6303BCCC-BC8F-448D-93FE-7C23F7BB8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45" y="1818042"/>
            <a:ext cx="4596816" cy="459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4"/>
            <a:extLst>
              <a:ext uri="{FF2B5EF4-FFF2-40B4-BE49-F238E27FC236}">
                <a16:creationId xmlns:a16="http://schemas.microsoft.com/office/drawing/2014/main" id="{F3A61319-EE96-4A3E-A794-600109FE8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701" y="2192257"/>
            <a:ext cx="5020376" cy="35914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A511E1-0907-4BB1-8777-713F7D60896A}"/>
              </a:ext>
            </a:extLst>
          </p:cNvPr>
          <p:cNvSpPr txBox="1"/>
          <p:nvPr/>
        </p:nvSpPr>
        <p:spPr>
          <a:xfrm>
            <a:off x="5390435" y="1705595"/>
            <a:ext cx="516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 err="1">
                <a:solidFill>
                  <a:srgbClr val="030303"/>
                </a:solidFill>
                <a:effectLst/>
                <a:latin typeface="Roboto"/>
              </a:rPr>
              <a:t>Modeling</a:t>
            </a:r>
            <a:r>
              <a:rPr lang="en-GB" b="0" i="0" dirty="0">
                <a:solidFill>
                  <a:srgbClr val="030303"/>
                </a:solidFill>
                <a:effectLst/>
                <a:latin typeface="Roboto"/>
              </a:rPr>
              <a:t> and Signal Analysis for Neuroscientists</a:t>
            </a:r>
            <a:endParaRPr lang="en-GB" dirty="0"/>
          </a:p>
        </p:txBody>
      </p:sp>
      <p:pic>
        <p:nvPicPr>
          <p:cNvPr id="7" name="Picture 6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F118686-3870-4885-9A0F-F5AB32296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448" y="5620327"/>
            <a:ext cx="899534" cy="87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67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Mis on EEG?</a:t>
            </a:r>
            <a:endParaRPr lang="en-GB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0D8B13-C642-47DC-BCC6-A06D89C2D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649" y="2126941"/>
            <a:ext cx="6965720" cy="41579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E07619B-39CF-49E4-849C-7110A113D1EE}"/>
              </a:ext>
            </a:extLst>
          </p:cNvPr>
          <p:cNvSpPr/>
          <p:nvPr/>
        </p:nvSpPr>
        <p:spPr>
          <a:xfrm>
            <a:off x="7573748" y="6284912"/>
            <a:ext cx="406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n-GB" dirty="0" err="1">
                <a:latin typeface="+mj-lt"/>
              </a:rPr>
              <a:t>Gleitman</a:t>
            </a:r>
            <a:r>
              <a:rPr lang="et-EE" dirty="0">
                <a:latin typeface="+mj-lt"/>
              </a:rPr>
              <a:t>, </a:t>
            </a:r>
            <a:r>
              <a:rPr lang="en-GB" dirty="0">
                <a:latin typeface="+mj-lt"/>
              </a:rPr>
              <a:t>Reisberg, &amp; Gross, 2003</a:t>
            </a:r>
            <a:r>
              <a:rPr lang="et-EE" dirty="0">
                <a:latin typeface="+mj-lt"/>
              </a:rPr>
              <a:t>, </a:t>
            </a:r>
            <a:r>
              <a:rPr lang="et-EE" dirty="0" err="1">
                <a:latin typeface="+mj-lt"/>
              </a:rPr>
              <a:t>ptk</a:t>
            </a:r>
            <a:r>
              <a:rPr lang="et-EE" dirty="0">
                <a:latin typeface="+mj-lt"/>
              </a:rPr>
              <a:t> 3</a:t>
            </a:r>
            <a:r>
              <a:rPr lang="en-GB" dirty="0">
                <a:latin typeface="+mj-lt"/>
              </a:rPr>
              <a:t>)</a:t>
            </a:r>
            <a:endParaRPr lang="et-E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9462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Mis on EEG? </a:t>
            </a:r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88536-AB19-4045-B502-BC1EDE6E3B63}"/>
              </a:ext>
            </a:extLst>
          </p:cNvPr>
          <p:cNvSpPr txBox="1"/>
          <p:nvPr/>
        </p:nvSpPr>
        <p:spPr>
          <a:xfrm>
            <a:off x="7573749" y="1911927"/>
            <a:ext cx="4295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000" dirty="0">
                <a:latin typeface="+mj-lt"/>
              </a:rPr>
              <a:t>EEG registreerib ajukoore neuronite (valdavalt </a:t>
            </a:r>
            <a:r>
              <a:rPr lang="et-EE" sz="2000" dirty="0" err="1">
                <a:latin typeface="+mj-lt"/>
              </a:rPr>
              <a:t>püramidaalrakkude</a:t>
            </a:r>
            <a:r>
              <a:rPr lang="et-EE" sz="2000" dirty="0">
                <a:latin typeface="+mj-lt"/>
              </a:rPr>
              <a:t>) </a:t>
            </a:r>
            <a:r>
              <a:rPr lang="et-EE" sz="2000" b="1" dirty="0">
                <a:latin typeface="+mj-lt"/>
              </a:rPr>
              <a:t>postsünaptilist aktiivsust</a:t>
            </a:r>
          </a:p>
          <a:p>
            <a:endParaRPr lang="et-EE" sz="2000" dirty="0">
              <a:latin typeface="+mj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14AB5E-8714-46EA-BE24-D427DCEF69FB}"/>
              </a:ext>
            </a:extLst>
          </p:cNvPr>
          <p:cNvGrpSpPr/>
          <p:nvPr/>
        </p:nvGrpSpPr>
        <p:grpSpPr>
          <a:xfrm>
            <a:off x="388434" y="1911928"/>
            <a:ext cx="6707692" cy="4017052"/>
            <a:chOff x="388433" y="1911927"/>
            <a:chExt cx="7681591" cy="4372985"/>
          </a:xfrm>
        </p:grpSpPr>
        <p:pic>
          <p:nvPicPr>
            <p:cNvPr id="4" name="Picture 3">
              <a:hlinkClick r:id="rId3"/>
              <a:extLst>
                <a:ext uri="{FF2B5EF4-FFF2-40B4-BE49-F238E27FC236}">
                  <a16:creationId xmlns:a16="http://schemas.microsoft.com/office/drawing/2014/main" id="{4D0F5651-9112-48D7-B784-8A56AD8F1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1911927"/>
              <a:ext cx="7231824" cy="3936711"/>
            </a:xfrm>
            <a:prstGeom prst="rect">
              <a:avLst/>
            </a:prstGeom>
          </p:spPr>
        </p:pic>
        <p:pic>
          <p:nvPicPr>
            <p:cNvPr id="7" name="Picture 6" descr="Icon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066C1CE7-8AC5-48A4-878F-ED1B5CAAD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433" y="5412364"/>
              <a:ext cx="899534" cy="8725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DAC86A8-DBFE-488F-A37C-3A78C21D0CDD}"/>
              </a:ext>
            </a:extLst>
          </p:cNvPr>
          <p:cNvSpPr txBox="1"/>
          <p:nvPr/>
        </p:nvSpPr>
        <p:spPr>
          <a:xfrm>
            <a:off x="1704344" y="5744314"/>
            <a:ext cx="2265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>
                <a:latin typeface="+mj-lt"/>
              </a:rPr>
              <a:t>Presünaptiline neuron</a:t>
            </a:r>
            <a:endParaRPr lang="en-GB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48C296-281E-4CEB-8488-CD9BF4B8E8CB}"/>
              </a:ext>
            </a:extLst>
          </p:cNvPr>
          <p:cNvSpPr txBox="1"/>
          <p:nvPr/>
        </p:nvSpPr>
        <p:spPr>
          <a:xfrm>
            <a:off x="4500386" y="5742910"/>
            <a:ext cx="235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>
                <a:latin typeface="+mj-lt"/>
              </a:rPr>
              <a:t>Postsünaptiline neuron</a:t>
            </a:r>
            <a:endParaRPr lang="en-GB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B97A40-33EA-4460-98E5-C87B0ABD61F5}"/>
              </a:ext>
            </a:extLst>
          </p:cNvPr>
          <p:cNvSpPr/>
          <p:nvPr/>
        </p:nvSpPr>
        <p:spPr>
          <a:xfrm>
            <a:off x="7573748" y="6284912"/>
            <a:ext cx="406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n-GB" dirty="0" err="1">
                <a:latin typeface="+mj-lt"/>
              </a:rPr>
              <a:t>Gleitman</a:t>
            </a:r>
            <a:r>
              <a:rPr lang="et-EE" dirty="0">
                <a:latin typeface="+mj-lt"/>
              </a:rPr>
              <a:t>, </a:t>
            </a:r>
            <a:r>
              <a:rPr lang="en-GB" dirty="0">
                <a:latin typeface="+mj-lt"/>
              </a:rPr>
              <a:t>Reisberg, &amp; Gross, 2003</a:t>
            </a:r>
            <a:r>
              <a:rPr lang="et-EE" dirty="0">
                <a:latin typeface="+mj-lt"/>
              </a:rPr>
              <a:t>, </a:t>
            </a:r>
            <a:r>
              <a:rPr lang="et-EE" dirty="0" err="1">
                <a:latin typeface="+mj-lt"/>
              </a:rPr>
              <a:t>ptk</a:t>
            </a:r>
            <a:r>
              <a:rPr lang="et-EE" dirty="0">
                <a:latin typeface="+mj-lt"/>
              </a:rPr>
              <a:t> 3</a:t>
            </a:r>
            <a:r>
              <a:rPr lang="en-GB" dirty="0">
                <a:latin typeface="+mj-lt"/>
              </a:rPr>
              <a:t>)</a:t>
            </a:r>
            <a:endParaRPr lang="et-EE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37BC3D-2653-46A1-9BDC-571441E7BCDF}"/>
              </a:ext>
            </a:extLst>
          </p:cNvPr>
          <p:cNvSpPr txBox="1"/>
          <p:nvPr/>
        </p:nvSpPr>
        <p:spPr>
          <a:xfrm>
            <a:off x="7573748" y="2986316"/>
            <a:ext cx="42956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t-EE" sz="2000" dirty="0">
              <a:latin typeface="+mj-lt"/>
            </a:endParaRPr>
          </a:p>
          <a:p>
            <a:r>
              <a:rPr lang="et-EE" sz="2000" dirty="0">
                <a:latin typeface="+mj-lt"/>
              </a:rPr>
              <a:t>Neuroni postsünaptiline laeng võib olla nii positiivne (nagu demonstreeritud joonisel) kui negatiivne; sõltuvalt sellest, kas </a:t>
            </a:r>
            <a:r>
              <a:rPr lang="et-EE" sz="2000" dirty="0" err="1">
                <a:latin typeface="+mj-lt"/>
              </a:rPr>
              <a:t>presünaptilise</a:t>
            </a:r>
            <a:r>
              <a:rPr lang="et-EE" sz="2000" dirty="0">
                <a:latin typeface="+mj-lt"/>
              </a:rPr>
              <a:t> neuroni mõju on vastavalt aktsioonipotentsiaali soodustav (</a:t>
            </a:r>
            <a:r>
              <a:rPr lang="et-EE" sz="2000" b="1" dirty="0" err="1">
                <a:latin typeface="+mj-lt"/>
              </a:rPr>
              <a:t>depolariseeriv</a:t>
            </a:r>
            <a:r>
              <a:rPr lang="et-EE" sz="2000" dirty="0">
                <a:latin typeface="+mj-lt"/>
              </a:rPr>
              <a:t>) või pärssiv (</a:t>
            </a:r>
            <a:r>
              <a:rPr lang="et-EE" sz="2000" b="1" dirty="0" err="1">
                <a:latin typeface="+mj-lt"/>
              </a:rPr>
              <a:t>hüperpolariseeriv</a:t>
            </a:r>
            <a:r>
              <a:rPr lang="et-EE" sz="2000" dirty="0">
                <a:latin typeface="+mj-lt"/>
              </a:rPr>
              <a:t>)</a:t>
            </a: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3599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Mis on EEG? </a:t>
            </a:r>
            <a:endParaRPr lang="en-GB" altLang="en-US" dirty="0"/>
          </a:p>
        </p:txBody>
      </p:sp>
      <p:pic>
        <p:nvPicPr>
          <p:cNvPr id="7" name="Picture 6" descr="Ic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066C1CE7-8AC5-48A4-878F-ED1B5CAAD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83" y="5347814"/>
            <a:ext cx="899534" cy="872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C86A8-DBFE-488F-A37C-3A78C21D0CDD}"/>
              </a:ext>
            </a:extLst>
          </p:cNvPr>
          <p:cNvSpPr txBox="1"/>
          <p:nvPr/>
        </p:nvSpPr>
        <p:spPr>
          <a:xfrm>
            <a:off x="6598959" y="5984791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 err="1">
                <a:latin typeface="+mj-lt"/>
              </a:rPr>
              <a:t>Depolariseeriv</a:t>
            </a:r>
            <a:r>
              <a:rPr lang="et-EE" dirty="0">
                <a:latin typeface="+mj-lt"/>
              </a:rPr>
              <a:t> mõju</a:t>
            </a:r>
            <a:endParaRPr lang="en-GB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48C296-281E-4CEB-8488-CD9BF4B8E8CB}"/>
              </a:ext>
            </a:extLst>
          </p:cNvPr>
          <p:cNvSpPr txBox="1"/>
          <p:nvPr/>
        </p:nvSpPr>
        <p:spPr>
          <a:xfrm>
            <a:off x="3225522" y="5962299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 err="1">
                <a:latin typeface="+mj-lt"/>
              </a:rPr>
              <a:t>Hüperpolariseeriv</a:t>
            </a:r>
            <a:r>
              <a:rPr lang="et-EE" dirty="0">
                <a:latin typeface="+mj-lt"/>
              </a:rPr>
              <a:t> mõju</a:t>
            </a:r>
            <a:endParaRPr lang="en-GB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10A93-6C98-4FAF-834C-835569973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858" y="2101136"/>
            <a:ext cx="2611690" cy="3682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0B75E-FFC9-49C4-9A35-334224407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327" y="2101136"/>
            <a:ext cx="2643154" cy="368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24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Mis on EEG? </a:t>
            </a:r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88536-AB19-4045-B502-BC1EDE6E3B63}"/>
              </a:ext>
            </a:extLst>
          </p:cNvPr>
          <p:cNvSpPr txBox="1"/>
          <p:nvPr/>
        </p:nvSpPr>
        <p:spPr>
          <a:xfrm>
            <a:off x="8421595" y="1766125"/>
            <a:ext cx="32985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b="1" dirty="0">
                <a:latin typeface="+mj-lt"/>
              </a:rPr>
              <a:t>Ajukoore kurdude vahele jäävate rakkude suhtes </a:t>
            </a:r>
            <a:r>
              <a:rPr lang="et-EE" dirty="0">
                <a:latin typeface="+mj-lt"/>
              </a:rPr>
              <a:t>on EEG vähe tundlik (nt joonisel punase ringi sisse jäävas piirkonnas), sest kummalgi pool vagu paiknevad signaalid tühistavad üksteise mõju ära ja signaal ei jõua peanahal paikneva elektroodini</a:t>
            </a:r>
          </a:p>
          <a:p>
            <a:endParaRPr lang="et-EE" dirty="0">
              <a:latin typeface="+mj-lt"/>
            </a:endParaRPr>
          </a:p>
          <a:p>
            <a:r>
              <a:rPr lang="et-EE" b="1" dirty="0">
                <a:latin typeface="+mj-lt"/>
              </a:rPr>
              <a:t>Ajukoore peal </a:t>
            </a:r>
            <a:r>
              <a:rPr lang="et-EE" dirty="0">
                <a:latin typeface="+mj-lt"/>
              </a:rPr>
              <a:t>(nt rohelise ringi sisse jäävas piirkonnas) paiknevad sama orientatsiooniga ja samal ajal aktiveeruvad signaalid summeeruvad ja jõuavad peanahal paiknevasse elektroodi</a:t>
            </a:r>
          </a:p>
          <a:p>
            <a:endParaRPr lang="en-GB" dirty="0"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C8DE9B-AE4B-4232-AFFD-19B92A8F72A3}"/>
              </a:ext>
            </a:extLst>
          </p:cNvPr>
          <p:cNvGrpSpPr/>
          <p:nvPr/>
        </p:nvGrpSpPr>
        <p:grpSpPr>
          <a:xfrm>
            <a:off x="388682" y="1997608"/>
            <a:ext cx="7666522" cy="4190260"/>
            <a:chOff x="388682" y="1997608"/>
            <a:chExt cx="7666522" cy="4190260"/>
          </a:xfrm>
        </p:grpSpPr>
        <p:pic>
          <p:nvPicPr>
            <p:cNvPr id="13" name="Picture 12">
              <a:hlinkClick r:id="rId3"/>
              <a:extLst>
                <a:ext uri="{FF2B5EF4-FFF2-40B4-BE49-F238E27FC236}">
                  <a16:creationId xmlns:a16="http://schemas.microsoft.com/office/drawing/2014/main" id="{C2CEE1EB-2010-4559-BF07-76CF65440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073" y="1997608"/>
              <a:ext cx="7300131" cy="3847629"/>
            </a:xfrm>
            <a:prstGeom prst="rect">
              <a:avLst/>
            </a:prstGeom>
          </p:spPr>
        </p:pic>
        <p:pic>
          <p:nvPicPr>
            <p:cNvPr id="7" name="Picture 6" descr="Icon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066C1CE7-8AC5-48A4-878F-ED1B5CAAD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82" y="5315320"/>
              <a:ext cx="899534" cy="872548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5318140-5B54-4498-809A-1BA25E9919E1}"/>
                </a:ext>
              </a:extLst>
            </p:cNvPr>
            <p:cNvSpPr/>
            <p:nvPr/>
          </p:nvSpPr>
          <p:spPr>
            <a:xfrm rot="2005599">
              <a:off x="2493819" y="4351047"/>
              <a:ext cx="1465118" cy="976745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0B754C-5C19-44D3-B5B9-134E5F7FF7C4}"/>
                </a:ext>
              </a:extLst>
            </p:cNvPr>
            <p:cNvSpPr/>
            <p:nvPr/>
          </p:nvSpPr>
          <p:spPr>
            <a:xfrm rot="637274">
              <a:off x="902931" y="3345230"/>
              <a:ext cx="1465118" cy="976745"/>
            </a:xfrm>
            <a:prstGeom prst="ellipse">
              <a:avLst/>
            </a:prstGeom>
            <a:noFill/>
            <a:ln w="38100">
              <a:solidFill>
                <a:srgbClr val="008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41746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Elektroodide paigutamine</a:t>
            </a:r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88536-AB19-4045-B502-BC1EDE6E3B63}"/>
              </a:ext>
            </a:extLst>
          </p:cNvPr>
          <p:cNvSpPr txBox="1"/>
          <p:nvPr/>
        </p:nvSpPr>
        <p:spPr>
          <a:xfrm>
            <a:off x="8105775" y="2143125"/>
            <a:ext cx="36688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>
                <a:latin typeface="+mj-lt"/>
              </a:rPr>
              <a:t>Valdav osa töid kasutab EEG elektroodide paigutamisel rahvusvahelist 10-20 paigutust. </a:t>
            </a:r>
          </a:p>
          <a:p>
            <a:endParaRPr lang="et-EE" dirty="0">
              <a:latin typeface="+mj-lt"/>
            </a:endParaRPr>
          </a:p>
          <a:p>
            <a:r>
              <a:rPr lang="et-EE" dirty="0">
                <a:latin typeface="+mj-lt"/>
              </a:rPr>
              <a:t>Paarisarvud tähistavad paremat ja paaritud vasakut ajupoolkera.</a:t>
            </a:r>
          </a:p>
          <a:p>
            <a:endParaRPr lang="et-EE" dirty="0">
              <a:latin typeface="+mj-lt"/>
            </a:endParaRPr>
          </a:p>
          <a:p>
            <a:r>
              <a:rPr lang="et-EE" dirty="0">
                <a:latin typeface="+mj-lt"/>
              </a:rPr>
              <a:t>Arvu suurus väljendab kaugust </a:t>
            </a:r>
            <a:r>
              <a:rPr lang="et-EE" dirty="0" err="1">
                <a:latin typeface="+mj-lt"/>
              </a:rPr>
              <a:t>nasoni</a:t>
            </a:r>
            <a:r>
              <a:rPr lang="et-EE" dirty="0">
                <a:latin typeface="+mj-lt"/>
              </a:rPr>
              <a:t> ja </a:t>
            </a:r>
            <a:r>
              <a:rPr lang="et-EE" dirty="0" err="1">
                <a:latin typeface="+mj-lt"/>
              </a:rPr>
              <a:t>inioni</a:t>
            </a:r>
            <a:r>
              <a:rPr lang="et-EE" dirty="0">
                <a:latin typeface="+mj-lt"/>
              </a:rPr>
              <a:t> vahelisest kaskjoonest. </a:t>
            </a:r>
          </a:p>
          <a:p>
            <a:endParaRPr lang="et-EE" dirty="0">
              <a:latin typeface="+mj-lt"/>
            </a:endParaRPr>
          </a:p>
          <a:p>
            <a:r>
              <a:rPr lang="et-EE" dirty="0">
                <a:latin typeface="+mj-lt"/>
              </a:rPr>
              <a:t>Elektroodi nimetamisel kasutatud tähed vihjavad sagaratele (nt frontaal, temporaal jne)</a:t>
            </a:r>
            <a:endParaRPr lang="en-GB" dirty="0">
              <a:latin typeface="+mj-lt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2DCA3EB-EB0E-4D10-A5D9-E7DB066D7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09" y="2143125"/>
            <a:ext cx="7215073" cy="405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596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Elektroodide paigutus ja võrdluselektrood</a:t>
            </a:r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88536-AB19-4045-B502-BC1EDE6E3B63}"/>
              </a:ext>
            </a:extLst>
          </p:cNvPr>
          <p:cNvSpPr txBox="1"/>
          <p:nvPr/>
        </p:nvSpPr>
        <p:spPr>
          <a:xfrm>
            <a:off x="6594762" y="2303752"/>
            <a:ext cx="4759038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t-EE" sz="2000" dirty="0">
                <a:latin typeface="+mj-lt"/>
              </a:rPr>
              <a:t>Joonis illustreerib frontaalsete (Fp1, Fp2, F3, F4, F7, F8) ja temporaalsete elektroodide (T3, T4) paigutamist vastavalt 10-20 süsteemile ja </a:t>
            </a:r>
            <a:r>
              <a:rPr lang="et-EE" sz="2000" dirty="0" err="1">
                <a:latin typeface="+mj-lt"/>
              </a:rPr>
              <a:t>OpenBCI</a:t>
            </a:r>
            <a:r>
              <a:rPr lang="et-EE" sz="2000" dirty="0">
                <a:latin typeface="+mj-lt"/>
              </a:rPr>
              <a:t> peapaelu kasutades.</a:t>
            </a:r>
          </a:p>
          <a:p>
            <a:endParaRPr lang="et-EE" sz="2000" dirty="0">
              <a:latin typeface="+mj-lt"/>
            </a:endParaRPr>
          </a:p>
          <a:p>
            <a:r>
              <a:rPr lang="et-EE" sz="2000" dirty="0">
                <a:latin typeface="+mj-lt"/>
              </a:rPr>
              <a:t>Üks kõrvade külge paigutatud elektroodidest toimib </a:t>
            </a:r>
            <a:r>
              <a:rPr lang="et-EE" sz="2000" b="1" dirty="0">
                <a:latin typeface="+mj-lt"/>
              </a:rPr>
              <a:t>võrdlussignaalina</a:t>
            </a:r>
            <a:r>
              <a:rPr lang="et-EE" sz="2000" dirty="0">
                <a:latin typeface="+mj-lt"/>
              </a:rPr>
              <a:t> ja teist kasutab seade müra summutamiseks (sarnane maanduselektroodile)</a:t>
            </a:r>
            <a:endParaRPr lang="en-GB" sz="2000" dirty="0">
              <a:latin typeface="+mj-lt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E7D9C5-C3FF-4208-8FBF-678571EBE0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1" r="13858"/>
          <a:stretch/>
        </p:blipFill>
        <p:spPr>
          <a:xfrm>
            <a:off x="1380941" y="1831708"/>
            <a:ext cx="4873748" cy="439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88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Esimesed mõõtmised inimestel</a:t>
            </a:r>
            <a:endParaRPr lang="en-GB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51FE0B-BF6B-4B00-BED8-40C0FB3BA1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34844" y="6203373"/>
            <a:ext cx="3290457" cy="3777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t-EE" sz="18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t-EE" sz="18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İnce</a:t>
            </a:r>
            <a:r>
              <a:rPr lang="et-EE" sz="18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et </a:t>
            </a:r>
            <a:r>
              <a:rPr lang="et-EE" sz="18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al</a:t>
            </a:r>
            <a:r>
              <a:rPr lang="et-EE" sz="18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., 2020; </a:t>
            </a:r>
            <a:r>
              <a:rPr lang="et-EE" sz="18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Teplan</a:t>
            </a:r>
            <a:r>
              <a:rPr lang="et-EE" sz="18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, 2002)</a:t>
            </a:r>
            <a:endParaRPr lang="et-EE" altLang="en-US" sz="2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2B4369-A183-4E53-A8D2-7C41385B9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82" y="1929679"/>
            <a:ext cx="4765964" cy="3574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DA1598-258B-4528-AA13-8FF38B250598}"/>
              </a:ext>
            </a:extLst>
          </p:cNvPr>
          <p:cNvSpPr txBox="1">
            <a:spLocks noChangeArrowheads="1"/>
          </p:cNvSpPr>
          <p:nvPr/>
        </p:nvSpPr>
        <p:spPr>
          <a:xfrm>
            <a:off x="6376556" y="1929679"/>
            <a:ext cx="5458689" cy="4094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t-EE" altLang="en-US" sz="2400" dirty="0">
                <a:latin typeface="+mj-lt"/>
                <a:cs typeface="Arial" panose="020B0604020202020204" pitchFamily="34" charset="0"/>
              </a:rPr>
              <a:t>1929 – esimene peanahalt mõõdetud EEG inimesel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t-EE" altLang="en-US" sz="2400" dirty="0">
                <a:latin typeface="+mj-lt"/>
                <a:cs typeface="Arial" panose="020B0604020202020204" pitchFamily="34" charset="0"/>
              </a:rPr>
              <a:t>Elektroentsefalograafia termini sünd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t-EE" altLang="en-US" sz="2400" dirty="0">
                <a:latin typeface="+mj-lt"/>
                <a:cs typeface="Arial" panose="020B0604020202020204" pitchFamily="34" charset="0"/>
              </a:rPr>
              <a:t>Alfa ja Beeta rütmide kirjeldamine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t-EE" altLang="en-US" sz="2400" dirty="0">
                <a:latin typeface="+mj-lt"/>
                <a:cs typeface="Arial" panose="020B0604020202020204" pitchFamily="34" charset="0"/>
              </a:rPr>
              <a:t>1934 – Adrian and Matthews kordavad Bergeri tulemusi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t-EE" altLang="en-US" sz="2400" dirty="0">
              <a:latin typeface="+mj-lt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t-EE" alt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6F6CAA-2777-4B25-994C-E56F843E15B3}"/>
              </a:ext>
            </a:extLst>
          </p:cNvPr>
          <p:cNvSpPr txBox="1">
            <a:spLocks noChangeArrowheads="1"/>
          </p:cNvSpPr>
          <p:nvPr/>
        </p:nvSpPr>
        <p:spPr>
          <a:xfrm>
            <a:off x="966355" y="5595722"/>
            <a:ext cx="4765964" cy="855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t-EE" altLang="en-US" sz="2400" dirty="0">
                <a:latin typeface="+mj-lt"/>
                <a:cs typeface="Arial" panose="020B0604020202020204" pitchFamily="34" charset="0"/>
              </a:rPr>
              <a:t>Hans </a:t>
            </a:r>
            <a:r>
              <a:rPr lang="et-EE" altLang="en-US" sz="2400" dirty="0" err="1">
                <a:latin typeface="+mj-lt"/>
                <a:cs typeface="Arial" panose="020B0604020202020204" pitchFamily="34" charset="0"/>
              </a:rPr>
              <a:t>Berger</a:t>
            </a:r>
            <a:r>
              <a:rPr lang="et-EE" altLang="en-US" sz="2400" dirty="0">
                <a:latin typeface="+mj-lt"/>
                <a:cs typeface="Arial" panose="020B0604020202020204" pitchFamily="34" charset="0"/>
              </a:rPr>
              <a:t> (1873-1941)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t-EE" altLang="en-US" sz="24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630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Levinud sagedusvahemikud</a:t>
            </a:r>
            <a:endParaRPr lang="en-GB" altLang="en-US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6B7F4D26-654A-463B-8C3F-1AFD387A9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050531"/>
              </p:ext>
            </p:extLst>
          </p:nvPr>
        </p:nvGraphicFramePr>
        <p:xfrm>
          <a:off x="5264725" y="1867733"/>
          <a:ext cx="6393873" cy="3543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2337">
                  <a:extLst>
                    <a:ext uri="{9D8B030D-6E8A-4147-A177-3AD203B41FA5}">
                      <a16:colId xmlns:a16="http://schemas.microsoft.com/office/drawing/2014/main" val="148348609"/>
                    </a:ext>
                  </a:extLst>
                </a:gridCol>
                <a:gridCol w="1899963">
                  <a:extLst>
                    <a:ext uri="{9D8B030D-6E8A-4147-A177-3AD203B41FA5}">
                      <a16:colId xmlns:a16="http://schemas.microsoft.com/office/drawing/2014/main" val="223667676"/>
                    </a:ext>
                  </a:extLst>
                </a:gridCol>
                <a:gridCol w="3231573">
                  <a:extLst>
                    <a:ext uri="{9D8B030D-6E8A-4147-A177-3AD203B41FA5}">
                      <a16:colId xmlns:a16="http://schemas.microsoft.com/office/drawing/2014/main" val="2186105664"/>
                    </a:ext>
                  </a:extLst>
                </a:gridCol>
              </a:tblGrid>
              <a:tr h="627768">
                <a:tc>
                  <a:txBody>
                    <a:bodyPr/>
                    <a:lstStyle/>
                    <a:p>
                      <a:r>
                        <a:rPr lang="et-EE" dirty="0">
                          <a:solidFill>
                            <a:schemeClr val="tx1"/>
                          </a:solidFill>
                          <a:latin typeface="+mn-lt"/>
                        </a:rPr>
                        <a:t>Nimetus</a:t>
                      </a:r>
                      <a:endParaRPr lang="en-GB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t-EE" dirty="0">
                          <a:solidFill>
                            <a:schemeClr val="tx1"/>
                          </a:solidFill>
                          <a:latin typeface="+mn-lt"/>
                        </a:rPr>
                        <a:t>Sagedusvahemik</a:t>
                      </a:r>
                      <a:endParaRPr lang="en-GB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t-EE" dirty="0">
                          <a:solidFill>
                            <a:schemeClr val="tx1"/>
                          </a:solidFill>
                          <a:latin typeface="+mn-lt"/>
                        </a:rPr>
                        <a:t>Seostatud seisundid</a:t>
                      </a:r>
                      <a:endParaRPr lang="en-GB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5644426"/>
                  </a:ext>
                </a:extLst>
              </a:tr>
              <a:tr h="627768">
                <a:tc>
                  <a:txBody>
                    <a:bodyPr/>
                    <a:lstStyle/>
                    <a:p>
                      <a:r>
                        <a:rPr lang="et-EE" dirty="0">
                          <a:solidFill>
                            <a:schemeClr val="tx1"/>
                          </a:solidFill>
                          <a:latin typeface="+mn-lt"/>
                        </a:rPr>
                        <a:t>Gamma </a:t>
                      </a:r>
                      <a:r>
                        <a:rPr lang="el-G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(γ)</a:t>
                      </a:r>
                      <a:endParaRPr lang="en-GB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t-EE" dirty="0">
                          <a:solidFill>
                            <a:schemeClr val="tx1"/>
                          </a:solidFill>
                          <a:latin typeface="+mn-lt"/>
                        </a:rPr>
                        <a:t>&gt; 30 Hz</a:t>
                      </a:r>
                      <a:endParaRPr lang="en-GB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t-EE" dirty="0">
                          <a:solidFill>
                            <a:schemeClr val="tx1"/>
                          </a:solidFill>
                          <a:latin typeface="+mn-lt"/>
                        </a:rPr>
                        <a:t>Keskendumine</a:t>
                      </a:r>
                      <a:endParaRPr lang="en-GB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3532125"/>
                  </a:ext>
                </a:extLst>
              </a:tr>
              <a:tr h="640574">
                <a:tc>
                  <a:txBody>
                    <a:bodyPr/>
                    <a:lstStyle/>
                    <a:p>
                      <a:r>
                        <a:rPr lang="et-EE" dirty="0">
                          <a:solidFill>
                            <a:schemeClr val="tx1"/>
                          </a:solidFill>
                          <a:latin typeface="+mn-lt"/>
                        </a:rPr>
                        <a:t>Beeta </a:t>
                      </a:r>
                      <a:r>
                        <a:rPr lang="el-G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(β)</a:t>
                      </a:r>
                      <a:endParaRPr lang="en-GB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t-EE" dirty="0">
                          <a:solidFill>
                            <a:schemeClr val="tx1"/>
                          </a:solidFill>
                          <a:latin typeface="+mn-lt"/>
                        </a:rPr>
                        <a:t>12-35 Hz</a:t>
                      </a:r>
                      <a:endParaRPr lang="en-GB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t-EE" dirty="0">
                          <a:solidFill>
                            <a:schemeClr val="tx1"/>
                          </a:solidFill>
                          <a:latin typeface="+mn-lt"/>
                        </a:rPr>
                        <a:t>Ärevus, aktiivne mõttetöö, tähelepanu suunatud välja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1679452"/>
                  </a:ext>
                </a:extLst>
              </a:tr>
              <a:tr h="640574">
                <a:tc>
                  <a:txBody>
                    <a:bodyPr/>
                    <a:lstStyle/>
                    <a:p>
                      <a:r>
                        <a:rPr lang="et-EE" dirty="0">
                          <a:solidFill>
                            <a:schemeClr val="tx1"/>
                          </a:solidFill>
                          <a:latin typeface="+mn-lt"/>
                        </a:rPr>
                        <a:t>Alfa </a:t>
                      </a:r>
                      <a:r>
                        <a:rPr lang="el-G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(α)</a:t>
                      </a:r>
                      <a:endParaRPr lang="en-GB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t-EE" dirty="0">
                          <a:solidFill>
                            <a:schemeClr val="tx1"/>
                          </a:solidFill>
                          <a:latin typeface="+mn-lt"/>
                        </a:rPr>
                        <a:t>8-12 Hz</a:t>
                      </a:r>
                      <a:endParaRPr lang="en-GB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t-EE" dirty="0">
                          <a:solidFill>
                            <a:schemeClr val="tx1"/>
                          </a:solidFill>
                          <a:latin typeface="+mn-lt"/>
                        </a:rPr>
                        <a:t>Väga lõõgastunud, passiivne tähelepanu</a:t>
                      </a:r>
                      <a:endParaRPr lang="en-GB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1230372"/>
                  </a:ext>
                </a:extLst>
              </a:tr>
              <a:tr h="640574">
                <a:tc>
                  <a:txBody>
                    <a:bodyPr/>
                    <a:lstStyle/>
                    <a:p>
                      <a:r>
                        <a:rPr lang="et-EE" dirty="0">
                          <a:solidFill>
                            <a:schemeClr val="tx1"/>
                          </a:solidFill>
                          <a:latin typeface="+mn-lt"/>
                        </a:rPr>
                        <a:t>Teeta </a:t>
                      </a:r>
                      <a:r>
                        <a:rPr lang="el-G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(θ)</a:t>
                      </a:r>
                      <a:endParaRPr lang="en-GB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t-EE" dirty="0">
                          <a:solidFill>
                            <a:schemeClr val="tx1"/>
                          </a:solidFill>
                          <a:latin typeface="+mn-lt"/>
                        </a:rPr>
                        <a:t>4-8 Hz</a:t>
                      </a:r>
                      <a:endParaRPr lang="en-GB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t-EE" dirty="0">
                          <a:solidFill>
                            <a:schemeClr val="tx1"/>
                          </a:solidFill>
                          <a:latin typeface="+mn-lt"/>
                        </a:rPr>
                        <a:t>Sügav lõõgastumine, sisemine tähelepanu fookus</a:t>
                      </a:r>
                      <a:endParaRPr lang="en-GB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7772465"/>
                  </a:ext>
                </a:extLst>
              </a:tr>
              <a:tr h="366042">
                <a:tc>
                  <a:txBody>
                    <a:bodyPr/>
                    <a:lstStyle/>
                    <a:p>
                      <a:r>
                        <a:rPr lang="et-EE" dirty="0">
                          <a:solidFill>
                            <a:schemeClr val="tx1"/>
                          </a:solidFill>
                          <a:latin typeface="+mn-lt"/>
                        </a:rPr>
                        <a:t>Delta </a:t>
                      </a:r>
                      <a:r>
                        <a:rPr lang="el-G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(δ)</a:t>
                      </a:r>
                      <a:endParaRPr lang="en-GB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t-EE" dirty="0">
                          <a:solidFill>
                            <a:schemeClr val="tx1"/>
                          </a:solidFill>
                          <a:latin typeface="+mn-lt"/>
                        </a:rPr>
                        <a:t>0.4-4 Hz</a:t>
                      </a:r>
                      <a:endParaRPr lang="en-GB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t-EE" dirty="0">
                          <a:solidFill>
                            <a:schemeClr val="tx1"/>
                          </a:solidFill>
                          <a:latin typeface="+mn-lt"/>
                        </a:rPr>
                        <a:t>Sügav uni</a:t>
                      </a:r>
                      <a:r>
                        <a:rPr lang="et-EE" strike="noStrike" baseline="3000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040727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CBBB54E9-EF7D-4C08-8DB0-6F3D8DFE3BEF}"/>
              </a:ext>
            </a:extLst>
          </p:cNvPr>
          <p:cNvGrpSpPr/>
          <p:nvPr/>
        </p:nvGrpSpPr>
        <p:grpSpPr>
          <a:xfrm>
            <a:off x="951441" y="1957441"/>
            <a:ext cx="3797010" cy="4110851"/>
            <a:chOff x="982614" y="1801577"/>
            <a:chExt cx="3797010" cy="411085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C026F6C-7F07-4036-9D36-2BAA2A4EB6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13" t="3096" r="2388" b="2240"/>
            <a:stretch/>
          </p:blipFill>
          <p:spPr bwMode="auto">
            <a:xfrm>
              <a:off x="1385261" y="1801577"/>
              <a:ext cx="3394363" cy="4110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E17794-D806-45C5-B863-A9B529A09112}"/>
                </a:ext>
              </a:extLst>
            </p:cNvPr>
            <p:cNvSpPr txBox="1"/>
            <p:nvPr/>
          </p:nvSpPr>
          <p:spPr>
            <a:xfrm>
              <a:off x="1035628" y="1926269"/>
              <a:ext cx="5470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(γ)</a:t>
              </a:r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4D8814-5C6A-449B-BED2-021D27C4449C}"/>
                </a:ext>
              </a:extLst>
            </p:cNvPr>
            <p:cNvSpPr txBox="1"/>
            <p:nvPr/>
          </p:nvSpPr>
          <p:spPr>
            <a:xfrm>
              <a:off x="1014846" y="2745571"/>
              <a:ext cx="5689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(β)</a:t>
              </a:r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DD73B3-5930-4DB8-BA49-CF5FE4C9A654}"/>
                </a:ext>
              </a:extLst>
            </p:cNvPr>
            <p:cNvSpPr txBox="1"/>
            <p:nvPr/>
          </p:nvSpPr>
          <p:spPr>
            <a:xfrm>
              <a:off x="1004455" y="3567638"/>
              <a:ext cx="5689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(α)</a:t>
              </a:r>
              <a:endParaRPr lang="en-GB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803B68-241B-4250-877C-5D9815053C46}"/>
                </a:ext>
              </a:extLst>
            </p:cNvPr>
            <p:cNvSpPr txBox="1"/>
            <p:nvPr/>
          </p:nvSpPr>
          <p:spPr>
            <a:xfrm>
              <a:off x="1004455" y="4471253"/>
              <a:ext cx="5689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(θ)</a:t>
              </a:r>
              <a:endParaRPr lang="en-GB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D352F3-6138-43DD-B617-CF81402FFBE9}"/>
                </a:ext>
              </a:extLst>
            </p:cNvPr>
            <p:cNvSpPr txBox="1"/>
            <p:nvPr/>
          </p:nvSpPr>
          <p:spPr>
            <a:xfrm>
              <a:off x="982614" y="5255169"/>
              <a:ext cx="5689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18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rPr>
                <a:t>(δ)</a:t>
              </a:r>
              <a:endParaRPr lang="en-GB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B979CE-D0EA-46EF-952B-642CE43F50D4}"/>
              </a:ext>
            </a:extLst>
          </p:cNvPr>
          <p:cNvSpPr txBox="1"/>
          <p:nvPr/>
        </p:nvSpPr>
        <p:spPr>
          <a:xfrm>
            <a:off x="4821339" y="6298210"/>
            <a:ext cx="7280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baseline="30000" dirty="0"/>
              <a:t>1</a:t>
            </a:r>
            <a:r>
              <a:rPr lang="et-EE" dirty="0"/>
              <a:t>Une faasidega seotud EEG aktiivsusest on juttu </a:t>
            </a:r>
            <a:r>
              <a:rPr lang="et-EE" dirty="0" err="1"/>
              <a:t>Gleitmani</a:t>
            </a:r>
            <a:r>
              <a:rPr lang="et-EE" dirty="0"/>
              <a:t> õpiku 6. peatükis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8A066C-CD9D-4DBD-BC95-A243549EF76C}"/>
              </a:ext>
            </a:extLst>
          </p:cNvPr>
          <p:cNvSpPr txBox="1"/>
          <p:nvPr/>
        </p:nvSpPr>
        <p:spPr>
          <a:xfrm>
            <a:off x="397452" y="6298210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t-EE" dirty="0">
                <a:solidFill>
                  <a:srgbClr val="222222"/>
                </a:solidFill>
                <a:latin typeface="Arial" panose="020B0604020202020204" pitchFamily="34" charset="0"/>
              </a:rPr>
              <a:t>(v</a:t>
            </a:r>
            <a:r>
              <a:rPr lang="et-E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 ka 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Cohen</a:t>
            </a:r>
            <a:r>
              <a:rPr lang="et-E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2017)</a:t>
            </a:r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D2FAD7-CEF1-4006-9CE8-9930AA1D1E0F}"/>
              </a:ext>
            </a:extLst>
          </p:cNvPr>
          <p:cNvCxnSpPr>
            <a:cxnSpLocks/>
          </p:cNvCxnSpPr>
          <p:nvPr/>
        </p:nvCxnSpPr>
        <p:spPr>
          <a:xfrm>
            <a:off x="1483021" y="3956142"/>
            <a:ext cx="3157559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861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A087EF6-E1EB-426B-AB37-5EB2D26A5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14" y="2203759"/>
            <a:ext cx="3158570" cy="37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9A655F-BF40-49C6-9269-DCF643E3D6E0}"/>
              </a:ext>
            </a:extLst>
          </p:cNvPr>
          <p:cNvSpPr txBox="1">
            <a:spLocks/>
          </p:cNvSpPr>
          <p:nvPr/>
        </p:nvSpPr>
        <p:spPr>
          <a:xfrm>
            <a:off x="6418118" y="6267504"/>
            <a:ext cx="5614555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t-EE" sz="1800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Kouider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Andrillon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 Barbosa,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Goupil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 &amp;</a:t>
            </a:r>
            <a:r>
              <a:rPr lang="et-EE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Bekinschtein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</a:t>
            </a:r>
            <a:r>
              <a:rPr lang="et-EE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2014)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35430C-1564-4418-81E7-3A67176E9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049" y="2236440"/>
            <a:ext cx="6645596" cy="37520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25FDE1F-4DA3-444D-8354-147D8AE85E48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t-EE" altLang="en-US"/>
              <a:t>Levinud sagedusvahemikud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0199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Lisaülesanded</a:t>
            </a:r>
            <a:endParaRPr lang="en-GB" altLang="en-US" dirty="0"/>
          </a:p>
        </p:txBody>
      </p:sp>
      <p:pic>
        <p:nvPicPr>
          <p:cNvPr id="1026" name="Picture 2" descr="EMGscrollgif">
            <a:extLst>
              <a:ext uri="{FF2B5EF4-FFF2-40B4-BE49-F238E27FC236}">
                <a16:creationId xmlns:a16="http://schemas.microsoft.com/office/drawing/2014/main" id="{6856838D-FAFA-4ABF-B952-E28D5240F97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98010"/>
            <a:ext cx="3498667" cy="25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uilding Experiments in PsychoPy : Jonathan Peirce : 9781473991392">
            <a:extLst>
              <a:ext uri="{FF2B5EF4-FFF2-40B4-BE49-F238E27FC236}">
                <a16:creationId xmlns:a16="http://schemas.microsoft.com/office/drawing/2014/main" id="{4BCF2AE7-895F-4698-9228-FFF96F897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716" y="2555771"/>
            <a:ext cx="2550568" cy="317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300: Basic P300 Speller demo with xDAWN Spatial Filter | OpenViBE">
            <a:extLst>
              <a:ext uri="{FF2B5EF4-FFF2-40B4-BE49-F238E27FC236}">
                <a16:creationId xmlns:a16="http://schemas.microsoft.com/office/drawing/2014/main" id="{FA64B4C0-53E1-4097-BBC1-3D9F2CE45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2679734"/>
            <a:ext cx="2964835" cy="305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41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Sagedused igapäevases kontekstis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22F19-38AA-4195-941F-70940B87B9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7471" t="19095" r="1230" b="9097"/>
          <a:stretch/>
        </p:blipFill>
        <p:spPr>
          <a:xfrm>
            <a:off x="1693719" y="2463367"/>
            <a:ext cx="9071264" cy="2462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7D3F0C-924E-44E0-A168-2FB2B2518077}"/>
              </a:ext>
            </a:extLst>
          </p:cNvPr>
          <p:cNvSpPr txBox="1"/>
          <p:nvPr/>
        </p:nvSpPr>
        <p:spPr>
          <a:xfrm>
            <a:off x="1912189" y="4831772"/>
            <a:ext cx="8852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       T        K        N        R        L       P        E        T        K        N        R        L       P        E        T        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9BB413-2072-4AEC-BB41-92F344946B59}"/>
              </a:ext>
            </a:extLst>
          </p:cNvPr>
          <p:cNvSpPr/>
          <p:nvPr/>
        </p:nvSpPr>
        <p:spPr>
          <a:xfrm>
            <a:off x="2001982" y="2680854"/>
            <a:ext cx="301336" cy="2150918"/>
          </a:xfrm>
          <a:prstGeom prst="rect">
            <a:avLst/>
          </a:prstGeom>
          <a:solidFill>
            <a:schemeClr val="bg1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CF835A-11B4-4E50-9298-E3B083880C01}"/>
              </a:ext>
            </a:extLst>
          </p:cNvPr>
          <p:cNvSpPr/>
          <p:nvPr/>
        </p:nvSpPr>
        <p:spPr>
          <a:xfrm>
            <a:off x="2303319" y="2680854"/>
            <a:ext cx="308262" cy="2150918"/>
          </a:xfrm>
          <a:prstGeom prst="rect">
            <a:avLst/>
          </a:prstGeom>
          <a:solidFill>
            <a:schemeClr val="accent4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noFill/>
            </a:endParaRPr>
          </a:p>
        </p:txBody>
      </p:sp>
      <p:sp>
        <p:nvSpPr>
          <p:cNvPr id="21" name="Sun 20">
            <a:extLst>
              <a:ext uri="{FF2B5EF4-FFF2-40B4-BE49-F238E27FC236}">
                <a16:creationId xmlns:a16="http://schemas.microsoft.com/office/drawing/2014/main" id="{DB14CBE5-E4D8-4A7E-98F9-44E378E0EF1C}"/>
              </a:ext>
            </a:extLst>
          </p:cNvPr>
          <p:cNvSpPr/>
          <p:nvPr/>
        </p:nvSpPr>
        <p:spPr>
          <a:xfrm>
            <a:off x="2303056" y="2768353"/>
            <a:ext cx="301336" cy="283647"/>
          </a:xfrm>
          <a:prstGeom prst="sun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Moon 21">
            <a:extLst>
              <a:ext uri="{FF2B5EF4-FFF2-40B4-BE49-F238E27FC236}">
                <a16:creationId xmlns:a16="http://schemas.microsoft.com/office/drawing/2014/main" id="{2AE02449-8F25-444F-973C-DC00A240B4B7}"/>
              </a:ext>
            </a:extLst>
          </p:cNvPr>
          <p:cNvSpPr/>
          <p:nvPr/>
        </p:nvSpPr>
        <p:spPr>
          <a:xfrm>
            <a:off x="2022763" y="2786930"/>
            <a:ext cx="190501" cy="265070"/>
          </a:xfrm>
          <a:prstGeom prst="mo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542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Fourier analüüs</a:t>
            </a:r>
            <a:endParaRPr lang="en-GB" altLang="en-US" dirty="0"/>
          </a:p>
        </p:txBody>
      </p:sp>
      <p:pic>
        <p:nvPicPr>
          <p:cNvPr id="11" name="Picture 2" descr="Fourier2.jpg">
            <a:extLst>
              <a:ext uri="{FF2B5EF4-FFF2-40B4-BE49-F238E27FC236}">
                <a16:creationId xmlns:a16="http://schemas.microsoft.com/office/drawing/2014/main" id="{9D96BACF-BE99-4FB6-93C2-542DFE4CD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82" y="2085473"/>
            <a:ext cx="2611566" cy="330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71467D-F020-4A5F-AC89-3676739F246C}"/>
              </a:ext>
            </a:extLst>
          </p:cNvPr>
          <p:cNvSpPr/>
          <p:nvPr/>
        </p:nvSpPr>
        <p:spPr>
          <a:xfrm>
            <a:off x="277107" y="5787627"/>
            <a:ext cx="7515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</a:rPr>
              <a:t>Jean-Baptiste Joseph Fourier</a:t>
            </a:r>
            <a:r>
              <a:rPr lang="et-EE" dirty="0">
                <a:latin typeface="+mj-lt"/>
              </a:rPr>
              <a:t> (</a:t>
            </a:r>
            <a:r>
              <a:rPr lang="en-GB" dirty="0">
                <a:latin typeface="+mj-lt"/>
              </a:rPr>
              <a:t>1768 –1830</a:t>
            </a:r>
            <a:r>
              <a:rPr lang="et-EE" dirty="0">
                <a:latin typeface="+mj-lt"/>
              </a:rPr>
              <a:t>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9C2F6BD-2D89-4C5A-9702-65F7E7F01889}"/>
              </a:ext>
            </a:extLst>
          </p:cNvPr>
          <p:cNvGrpSpPr/>
          <p:nvPr/>
        </p:nvGrpSpPr>
        <p:grpSpPr>
          <a:xfrm>
            <a:off x="4779477" y="1659926"/>
            <a:ext cx="7410105" cy="4302939"/>
            <a:chOff x="4779477" y="1659926"/>
            <a:chExt cx="7410105" cy="430293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7ADA2EA-D580-4A8E-9E65-D8B35E7C314C}"/>
                </a:ext>
              </a:extLst>
            </p:cNvPr>
            <p:cNvGrpSpPr/>
            <p:nvPr/>
          </p:nvGrpSpPr>
          <p:grpSpPr>
            <a:xfrm>
              <a:off x="4779477" y="1659926"/>
              <a:ext cx="6654139" cy="4302939"/>
              <a:chOff x="4779477" y="1659926"/>
              <a:chExt cx="6654139" cy="430293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49CCCBA-3E29-4852-A2F7-5A7FA2B89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904234" y="2085473"/>
                <a:ext cx="6529382" cy="3877392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775342-5422-4E4F-A523-EBF2BF6B2EB4}"/>
                  </a:ext>
                </a:extLst>
              </p:cNvPr>
              <p:cNvSpPr txBox="1"/>
              <p:nvPr/>
            </p:nvSpPr>
            <p:spPr>
              <a:xfrm rot="1269721">
                <a:off x="4779477" y="5485764"/>
                <a:ext cx="961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C00000"/>
                    </a:solidFill>
                  </a:rPr>
                  <a:t>Aegrida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B360F77-AD49-4C10-9D8C-18248F9F6B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8882" y="2153629"/>
                <a:ext cx="43135" cy="1275371"/>
              </a:xfrm>
              <a:prstGeom prst="straightConnector1">
                <a:avLst/>
              </a:prstGeom>
              <a:ln>
                <a:solidFill>
                  <a:srgbClr val="5B7BB5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D1267DA-0BB4-491B-A5B0-1B916B4440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1024" y="2153629"/>
                <a:ext cx="280654" cy="1063099"/>
              </a:xfrm>
              <a:prstGeom prst="straightConnector1">
                <a:avLst/>
              </a:prstGeom>
              <a:ln>
                <a:solidFill>
                  <a:srgbClr val="5B7BB5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607816F-619E-4C40-89FC-E0B5BCA1A7E7}"/>
                  </a:ext>
                </a:extLst>
              </p:cNvPr>
              <p:cNvSpPr txBox="1"/>
              <p:nvPr/>
            </p:nvSpPr>
            <p:spPr>
              <a:xfrm>
                <a:off x="7004815" y="1659926"/>
                <a:ext cx="23137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C00000"/>
                    </a:solidFill>
                  </a:rPr>
                  <a:t>Sageduskomponendid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545458-2FE7-4588-AB7C-D816013F6BBB}"/>
                </a:ext>
              </a:extLst>
            </p:cNvPr>
            <p:cNvSpPr txBox="1"/>
            <p:nvPr/>
          </p:nvSpPr>
          <p:spPr>
            <a:xfrm rot="20241038">
              <a:off x="10408099" y="5371374"/>
              <a:ext cx="1781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C00000"/>
                  </a:solidFill>
                </a:rPr>
                <a:t>Sagedusgraafik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381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Sagedused igapäevases kontekstis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C0B059B-D238-41EC-9DFD-2FD6D1AECF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63259" y="2210164"/>
            <a:ext cx="6529382" cy="38773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55A3C8-94E2-4058-9773-88AE2BF70A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733"/>
          <a:stretch/>
        </p:blipFill>
        <p:spPr>
          <a:xfrm>
            <a:off x="880995" y="2775791"/>
            <a:ext cx="3179761" cy="1705383"/>
          </a:xfrm>
          <a:prstGeom prst="rect">
            <a:avLst/>
          </a:prstGeom>
        </p:spPr>
      </p:pic>
      <p:cxnSp>
        <p:nvCxnSpPr>
          <p:cNvPr id="7168" name="Straight Arrow Connector 7167">
            <a:extLst>
              <a:ext uri="{FF2B5EF4-FFF2-40B4-BE49-F238E27FC236}">
                <a16:creationId xmlns:a16="http://schemas.microsoft.com/office/drawing/2014/main" id="{0C2B73CC-9261-4389-BBC1-0A48116D1C59}"/>
              </a:ext>
            </a:extLst>
          </p:cNvPr>
          <p:cNvCxnSpPr>
            <a:cxnSpLocks/>
          </p:cNvCxnSpPr>
          <p:nvPr/>
        </p:nvCxnSpPr>
        <p:spPr>
          <a:xfrm flipV="1">
            <a:off x="10264705" y="2753591"/>
            <a:ext cx="427540" cy="1558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74" name="Straight Arrow Connector 7173">
            <a:extLst>
              <a:ext uri="{FF2B5EF4-FFF2-40B4-BE49-F238E27FC236}">
                <a16:creationId xmlns:a16="http://schemas.microsoft.com/office/drawing/2014/main" id="{68FE4432-1CA8-44E0-A7EF-7C9E3248D020}"/>
              </a:ext>
            </a:extLst>
          </p:cNvPr>
          <p:cNvCxnSpPr>
            <a:cxnSpLocks/>
          </p:cNvCxnSpPr>
          <p:nvPr/>
        </p:nvCxnSpPr>
        <p:spPr>
          <a:xfrm flipH="1" flipV="1">
            <a:off x="8853055" y="2753592"/>
            <a:ext cx="924790" cy="1395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83" name="Straight Arrow Connector 7182">
            <a:extLst>
              <a:ext uri="{FF2B5EF4-FFF2-40B4-BE49-F238E27FC236}">
                <a16:creationId xmlns:a16="http://schemas.microsoft.com/office/drawing/2014/main" id="{653903B9-AC83-422D-B8AD-AC295C6A5E72}"/>
              </a:ext>
            </a:extLst>
          </p:cNvPr>
          <p:cNvCxnSpPr>
            <a:cxnSpLocks/>
          </p:cNvCxnSpPr>
          <p:nvPr/>
        </p:nvCxnSpPr>
        <p:spPr>
          <a:xfrm>
            <a:off x="3609900" y="3938155"/>
            <a:ext cx="2142854" cy="734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87" name="TextBox 7186">
            <a:extLst>
              <a:ext uri="{FF2B5EF4-FFF2-40B4-BE49-F238E27FC236}">
                <a16:creationId xmlns:a16="http://schemas.microsoft.com/office/drawing/2014/main" id="{C0301B75-C529-4359-AFEF-68B8DC220F7D}"/>
              </a:ext>
            </a:extLst>
          </p:cNvPr>
          <p:cNvSpPr txBox="1"/>
          <p:nvPr/>
        </p:nvSpPr>
        <p:spPr>
          <a:xfrm>
            <a:off x="7853023" y="2334239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/>
              <a:t>Nädalapäeva efekt</a:t>
            </a:r>
            <a:endParaRPr lang="en-GB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3E0ABD-B66F-47C6-BA51-A6E5BB40B267}"/>
              </a:ext>
            </a:extLst>
          </p:cNvPr>
          <p:cNvSpPr txBox="1"/>
          <p:nvPr/>
        </p:nvSpPr>
        <p:spPr>
          <a:xfrm>
            <a:off x="9998038" y="2309187"/>
            <a:ext cx="1543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/>
              <a:t>Ööpäeva efekt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554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Fourier analüüs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97C8C-D4A7-4159-8035-C8C21EA81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11" y="1366396"/>
            <a:ext cx="3896269" cy="219105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1B42A88-71B0-46AC-B3E5-AF005C92FE0F}"/>
              </a:ext>
            </a:extLst>
          </p:cNvPr>
          <p:cNvGrpSpPr/>
          <p:nvPr/>
        </p:nvGrpSpPr>
        <p:grpSpPr>
          <a:xfrm>
            <a:off x="4762086" y="2586615"/>
            <a:ext cx="6906730" cy="3065751"/>
            <a:chOff x="4762086" y="2586615"/>
            <a:chExt cx="6906730" cy="3065751"/>
          </a:xfrm>
        </p:grpSpPr>
        <p:pic>
          <p:nvPicPr>
            <p:cNvPr id="3" name="Picture 2">
              <a:hlinkClick r:id="rId4"/>
              <a:extLst>
                <a:ext uri="{FF2B5EF4-FFF2-40B4-BE49-F238E27FC236}">
                  <a16:creationId xmlns:a16="http://schemas.microsoft.com/office/drawing/2014/main" id="{D40095D7-4A7B-489B-9C30-F6231399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62086" y="2586615"/>
              <a:ext cx="6661524" cy="2690524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hlinkClick r:id="rId4"/>
              <a:extLst>
                <a:ext uri="{FF2B5EF4-FFF2-40B4-BE49-F238E27FC236}">
                  <a16:creationId xmlns:a16="http://schemas.microsoft.com/office/drawing/2014/main" id="{A325B5FC-D26C-4E86-875C-4BFEC01C0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282" y="4779818"/>
              <a:ext cx="899534" cy="87254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FC4A65-1D38-4C1E-9902-545E7A53B636}"/>
              </a:ext>
            </a:extLst>
          </p:cNvPr>
          <p:cNvGrpSpPr/>
          <p:nvPr/>
        </p:nvGrpSpPr>
        <p:grpSpPr>
          <a:xfrm>
            <a:off x="388433" y="3667013"/>
            <a:ext cx="3883241" cy="2857901"/>
            <a:chOff x="388433" y="3667013"/>
            <a:chExt cx="3883241" cy="2857901"/>
          </a:xfrm>
        </p:grpSpPr>
        <p:pic>
          <p:nvPicPr>
            <p:cNvPr id="14" name="Picture 13">
              <a:hlinkClick r:id="rId7"/>
              <a:extLst>
                <a:ext uri="{FF2B5EF4-FFF2-40B4-BE49-F238E27FC236}">
                  <a16:creationId xmlns:a16="http://schemas.microsoft.com/office/drawing/2014/main" id="{5A1D23B3-611B-4D56-871F-EC0DD220C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8390" y="3667013"/>
              <a:ext cx="3503284" cy="2597262"/>
            </a:xfrm>
            <a:prstGeom prst="rect">
              <a:avLst/>
            </a:prstGeom>
          </p:spPr>
        </p:pic>
        <p:pic>
          <p:nvPicPr>
            <p:cNvPr id="21" name="Picture 20" descr="Icon&#10;&#10;Description automatically generated">
              <a:hlinkClick r:id="rId7"/>
              <a:extLst>
                <a:ext uri="{FF2B5EF4-FFF2-40B4-BE49-F238E27FC236}">
                  <a16:creationId xmlns:a16="http://schemas.microsoft.com/office/drawing/2014/main" id="{C26A270C-9B50-47F8-B10B-C25B00955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433" y="5652366"/>
              <a:ext cx="899534" cy="872548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4864EDC-4C92-4E09-9BCD-593E5DCC7236}"/>
              </a:ext>
            </a:extLst>
          </p:cNvPr>
          <p:cNvSpPr txBox="1"/>
          <p:nvPr/>
        </p:nvSpPr>
        <p:spPr>
          <a:xfrm>
            <a:off x="4762086" y="5652366"/>
            <a:ext cx="695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 err="1"/>
              <a:t>Radboudi</a:t>
            </a:r>
            <a:r>
              <a:rPr lang="et-EE" dirty="0"/>
              <a:t> Ülikool (vt ka </a:t>
            </a:r>
            <a:r>
              <a:rPr lang="et-EE" dirty="0">
                <a:hlinkClick r:id="rId9"/>
              </a:rPr>
              <a:t>suvekoolidega seotud infot</a:t>
            </a:r>
            <a:r>
              <a:rPr lang="et-EE" dirty="0"/>
              <a:t>) ja </a:t>
            </a:r>
            <a:r>
              <a:rPr lang="et-EE" dirty="0" err="1"/>
              <a:t>Dondersi</a:t>
            </a:r>
            <a:r>
              <a:rPr lang="et-EE" dirty="0"/>
              <a:t> instituut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7638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Milleks Fourier analüüs?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16F8C9-EC49-4369-B528-13A911FD7301}"/>
              </a:ext>
            </a:extLst>
          </p:cNvPr>
          <p:cNvSpPr txBox="1">
            <a:spLocks noChangeArrowheads="1"/>
          </p:cNvSpPr>
          <p:nvPr/>
        </p:nvSpPr>
        <p:spPr>
          <a:xfrm>
            <a:off x="5667878" y="2131417"/>
            <a:ext cx="5884717" cy="4079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t-EE" altLang="en-US" sz="2400" b="1" dirty="0">
                <a:latin typeface="+mj-lt"/>
                <a:cs typeface="Arial" panose="020B0604020202020204" pitchFamily="34" charset="0"/>
              </a:rPr>
              <a:t>Signaali töötluse ja filtreerimise kiirusega seotud põhjused: </a:t>
            </a:r>
            <a:r>
              <a:rPr lang="et-EE" altLang="en-US" sz="2400" dirty="0">
                <a:latin typeface="+mj-lt"/>
                <a:cs typeface="Arial" panose="020B0604020202020204" pitchFamily="34" charset="0"/>
              </a:rPr>
              <a:t>mitmed signaalitöötlemisega seotud toiminguid on </a:t>
            </a:r>
            <a:r>
              <a:rPr lang="et-EE" altLang="en-US" sz="2400" dirty="0" err="1">
                <a:latin typeface="+mj-lt"/>
                <a:cs typeface="Arial" panose="020B0604020202020204" pitchFamily="34" charset="0"/>
              </a:rPr>
              <a:t>komputatsiooniliselt</a:t>
            </a:r>
            <a:r>
              <a:rPr lang="et-EE" altLang="en-US" sz="2400" dirty="0">
                <a:latin typeface="+mj-lt"/>
                <a:cs typeface="Arial" panose="020B0604020202020204" pitchFamily="34" charset="0"/>
              </a:rPr>
              <a:t> tõhusam läbi viia just sagedussignaaliga, mille saab hiljem </a:t>
            </a:r>
            <a:r>
              <a:rPr lang="et-EE" altLang="en-US" sz="2400" dirty="0" err="1">
                <a:latin typeface="+mj-lt"/>
                <a:cs typeface="Arial" panose="020B0604020202020204" pitchFamily="34" charset="0"/>
              </a:rPr>
              <a:t>pöördteisendusega</a:t>
            </a:r>
            <a:r>
              <a:rPr lang="et-EE" altLang="en-US" sz="2400" dirty="0">
                <a:latin typeface="+mj-lt"/>
                <a:cs typeface="Arial" panose="020B0604020202020204" pitchFamily="34" charset="0"/>
              </a:rPr>
              <a:t> aegreaks tagasi tõlkida</a:t>
            </a:r>
          </a:p>
          <a:p>
            <a:pPr marL="0" indent="0">
              <a:buNone/>
            </a:pPr>
            <a:r>
              <a:rPr lang="et-EE" altLang="en-US" sz="2400" b="1" dirty="0">
                <a:latin typeface="+mj-lt"/>
                <a:cs typeface="Arial" panose="020B0604020202020204" pitchFamily="34" charset="0"/>
              </a:rPr>
              <a:t>Sisulised põhjused: </a:t>
            </a:r>
            <a:r>
              <a:rPr lang="et-EE" altLang="en-US" sz="2400" dirty="0">
                <a:latin typeface="+mj-lt"/>
                <a:cs typeface="Arial" panose="020B0604020202020204" pitchFamily="34" charset="0"/>
              </a:rPr>
              <a:t>signaal seotud kindla sageduse või selle vahemikuga ja sõltuvaks muutujaks on </a:t>
            </a:r>
            <a:r>
              <a:rPr lang="et-EE" altLang="en-US" sz="2400" dirty="0" err="1">
                <a:latin typeface="+mj-lt"/>
                <a:cs typeface="Arial" panose="020B0604020202020204" pitchFamily="34" charset="0"/>
              </a:rPr>
              <a:t>Fourier</a:t>
            </a:r>
            <a:r>
              <a:rPr lang="et-EE" altLang="en-US" sz="2400" dirty="0">
                <a:latin typeface="+mj-lt"/>
                <a:cs typeface="Arial" panose="020B0604020202020204" pitchFamily="34" charset="0"/>
              </a:rPr>
              <a:t> analüüsi väljund (nt mõne kitsalt defineeritud sageduse amplituud amplituud)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E4B664-8326-4E0A-A22C-A74B4C11E7B7}"/>
              </a:ext>
            </a:extLst>
          </p:cNvPr>
          <p:cNvGrpSpPr/>
          <p:nvPr/>
        </p:nvGrpSpPr>
        <p:grpSpPr>
          <a:xfrm>
            <a:off x="1014846" y="1986106"/>
            <a:ext cx="4301329" cy="2529248"/>
            <a:chOff x="145979" y="2358737"/>
            <a:chExt cx="5500647" cy="32773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63426B9-DD79-4F09-BABE-20FE2FFDA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746" y="2358737"/>
              <a:ext cx="5050880" cy="2841120"/>
            </a:xfrm>
            <a:prstGeom prst="rect">
              <a:avLst/>
            </a:prstGeom>
          </p:spPr>
        </p:pic>
        <p:pic>
          <p:nvPicPr>
            <p:cNvPr id="7" name="Picture 6" descr="Icon&#10;&#10;Description automatically generated">
              <a:hlinkClick r:id="rId4"/>
              <a:extLst>
                <a:ext uri="{FF2B5EF4-FFF2-40B4-BE49-F238E27FC236}">
                  <a16:creationId xmlns:a16="http://schemas.microsoft.com/office/drawing/2014/main" id="{8118F5CD-A0C9-4260-86BD-C790A103B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79" y="4763583"/>
              <a:ext cx="899534" cy="87254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3C16C5-36D6-4C79-A586-FC6B7B34C0F0}"/>
              </a:ext>
            </a:extLst>
          </p:cNvPr>
          <p:cNvSpPr txBox="1"/>
          <p:nvPr/>
        </p:nvSpPr>
        <p:spPr>
          <a:xfrm>
            <a:off x="1547324" y="5207306"/>
            <a:ext cx="35880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i="0" dirty="0">
                <a:solidFill>
                  <a:schemeClr val="bg1">
                    <a:lumMod val="50000"/>
                  </a:schemeClr>
                </a:solidFill>
                <a:effectLst/>
                <a:latin typeface="Montserrat"/>
              </a:rPr>
              <a:t>An Interactive Introduction to Fourier Transforms</a:t>
            </a:r>
            <a:r>
              <a:rPr lang="et-EE" b="1" i="0" dirty="0">
                <a:solidFill>
                  <a:schemeClr val="bg1">
                    <a:lumMod val="50000"/>
                  </a:schemeClr>
                </a:solidFill>
                <a:effectLst/>
                <a:latin typeface="Montserrat"/>
              </a:rPr>
              <a:t> </a:t>
            </a:r>
          </a:p>
          <a:p>
            <a:pPr algn="ctr"/>
            <a:r>
              <a:rPr lang="en-GB" b="0" i="0" dirty="0">
                <a:solidFill>
                  <a:schemeClr val="bg1">
                    <a:lumMod val="50000"/>
                  </a:schemeClr>
                </a:solidFill>
                <a:effectLst/>
                <a:latin typeface="Open Sans"/>
              </a:rPr>
              <a:t>Jez Swanson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ABD975E-25D3-4A43-A624-D13B14F8C3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580" y="4171391"/>
            <a:ext cx="3158473" cy="10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008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262" y="448050"/>
            <a:ext cx="11208329" cy="1325563"/>
          </a:xfrm>
        </p:spPr>
        <p:txBody>
          <a:bodyPr>
            <a:normAutofit/>
          </a:bodyPr>
          <a:lstStyle/>
          <a:p>
            <a:pPr algn="ctr"/>
            <a:r>
              <a:rPr lang="et-EE" sz="3200" dirty="0">
                <a:cs typeface="Times New Roman" panose="02020603050405020304" pitchFamily="18" charset="0"/>
              </a:rPr>
              <a:t>Vilkumispotentsiaalid ehk SSVEP</a:t>
            </a:r>
            <a:br>
              <a:rPr lang="et-EE" sz="3200" dirty="0">
                <a:cs typeface="Times New Roman" panose="02020603050405020304" pitchFamily="18" charset="0"/>
              </a:rPr>
            </a:br>
            <a:r>
              <a:rPr lang="et-EE" sz="3200" dirty="0">
                <a:cs typeface="Times New Roman" panose="02020603050405020304" pitchFamily="18" charset="0"/>
              </a:rPr>
              <a:t>(</a:t>
            </a:r>
            <a:r>
              <a:rPr lang="et-EE" sz="3200" i="1" dirty="0" err="1">
                <a:cs typeface="Times New Roman" panose="02020603050405020304" pitchFamily="18" charset="0"/>
              </a:rPr>
              <a:t>steady-state</a:t>
            </a:r>
            <a:r>
              <a:rPr lang="et-EE" sz="3200" i="1" dirty="0">
                <a:cs typeface="Times New Roman" panose="02020603050405020304" pitchFamily="18" charset="0"/>
              </a:rPr>
              <a:t> </a:t>
            </a:r>
            <a:r>
              <a:rPr lang="et-EE" sz="3200" i="1" dirty="0" err="1">
                <a:cs typeface="Times New Roman" panose="02020603050405020304" pitchFamily="18" charset="0"/>
              </a:rPr>
              <a:t>visually</a:t>
            </a:r>
            <a:r>
              <a:rPr lang="et-EE" sz="3200" i="1" dirty="0">
                <a:cs typeface="Times New Roman" panose="02020603050405020304" pitchFamily="18" charset="0"/>
              </a:rPr>
              <a:t> </a:t>
            </a:r>
            <a:r>
              <a:rPr lang="et-EE" sz="3200" i="1" dirty="0" err="1">
                <a:cs typeface="Times New Roman" panose="02020603050405020304" pitchFamily="18" charset="0"/>
              </a:rPr>
              <a:t>evoke</a:t>
            </a:r>
            <a:r>
              <a:rPr lang="et-EE" sz="3200" i="1" dirty="0">
                <a:cs typeface="Times New Roman" panose="02020603050405020304" pitchFamily="18" charset="0"/>
              </a:rPr>
              <a:t> </a:t>
            </a:r>
            <a:r>
              <a:rPr lang="et-EE" sz="3200" i="1" dirty="0" err="1">
                <a:cs typeface="Times New Roman" panose="02020603050405020304" pitchFamily="18" charset="0"/>
              </a:rPr>
              <a:t>potentials</a:t>
            </a:r>
            <a:r>
              <a:rPr lang="et-EE" sz="3200" dirty="0">
                <a:cs typeface="Times New Roman" panose="02020603050405020304" pitchFamily="18" charset="0"/>
              </a:rPr>
              <a:t>)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468591" y="2679700"/>
            <a:ext cx="3351934" cy="2130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+mj-lt"/>
              </a:rPr>
              <a:t>Nicholas </a:t>
            </a:r>
            <a:r>
              <a:rPr lang="en-US" sz="2400" dirty="0" err="1">
                <a:latin typeface="+mj-lt"/>
              </a:rPr>
              <a:t>Waytowich</a:t>
            </a:r>
            <a:r>
              <a:rPr lang="et-EE" sz="2400" dirty="0">
                <a:latin typeface="+mj-lt"/>
              </a:rPr>
              <a:t>i (</a:t>
            </a:r>
            <a:r>
              <a:rPr lang="en-US" sz="2400" dirty="0">
                <a:latin typeface="+mj-lt"/>
              </a:rPr>
              <a:t>Old Dominion</a:t>
            </a:r>
            <a:r>
              <a:rPr lang="et-EE" sz="2400" dirty="0">
                <a:latin typeface="+mj-lt"/>
              </a:rPr>
              <a:t>i ülikooli doktorant) poolt loodud ja vilkumispotentsiaalidel baseeruv aju-arvuti liides</a:t>
            </a:r>
            <a:endParaRPr lang="en-US" sz="2400" dirty="0">
              <a:latin typeface="+mj-lt"/>
            </a:endParaRPr>
          </a:p>
        </p:txBody>
      </p:sp>
      <p:pic>
        <p:nvPicPr>
          <p:cNvPr id="9218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77" y="1900526"/>
            <a:ext cx="6906635" cy="3846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149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t-EE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Kas sisemise ruumitähelepanu keset saab jagada valikuliselt mitmele ja ruumiliselt harali paikneval sihtstiimulile?</a:t>
            </a:r>
            <a:endParaRPr lang="en-US" sz="3200" dirty="0"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883111" y="2364947"/>
            <a:ext cx="4935682" cy="2904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t-EE" sz="2400" b="1" dirty="0">
                <a:latin typeface="+mj-lt"/>
                <a:cs typeface="Times New Roman" panose="02020603050405020304" pitchFamily="18" charset="0"/>
              </a:rPr>
              <a:t>Vilkumispotentsiaalid</a:t>
            </a:r>
            <a:r>
              <a:rPr lang="et-EE" sz="2400" dirty="0">
                <a:latin typeface="+mj-lt"/>
                <a:cs typeface="Times New Roman" panose="02020603050405020304" pitchFamily="18" charset="0"/>
              </a:rPr>
              <a:t> (SSVEP, </a:t>
            </a:r>
            <a:r>
              <a:rPr lang="et-EE" sz="2400" i="1" dirty="0" err="1">
                <a:latin typeface="+mj-lt"/>
                <a:cs typeface="Times New Roman" panose="02020603050405020304" pitchFamily="18" charset="0"/>
              </a:rPr>
              <a:t>steady</a:t>
            </a:r>
            <a:r>
              <a:rPr lang="et-EE" sz="2400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t-EE" sz="2400" i="1" dirty="0" err="1">
                <a:latin typeface="+mj-lt"/>
                <a:cs typeface="Times New Roman" panose="02020603050405020304" pitchFamily="18" charset="0"/>
              </a:rPr>
              <a:t>state</a:t>
            </a:r>
            <a:r>
              <a:rPr lang="et-EE" sz="2400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t-EE" sz="2400" i="1" dirty="0" err="1">
                <a:latin typeface="+mj-lt"/>
                <a:cs typeface="Times New Roman" panose="02020603050405020304" pitchFamily="18" charset="0"/>
              </a:rPr>
              <a:t>visual</a:t>
            </a:r>
            <a:r>
              <a:rPr lang="et-EE" sz="2400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t-EE" sz="2400" i="1" dirty="0" err="1">
                <a:latin typeface="+mj-lt"/>
                <a:cs typeface="Times New Roman" panose="02020603050405020304" pitchFamily="18" charset="0"/>
              </a:rPr>
              <a:t>evoked</a:t>
            </a:r>
            <a:r>
              <a:rPr lang="et-EE" sz="2400" i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t-EE" sz="2400" i="1" dirty="0" err="1">
                <a:latin typeface="+mj-lt"/>
                <a:cs typeface="Times New Roman" panose="02020603050405020304" pitchFamily="18" charset="0"/>
              </a:rPr>
              <a:t>potential</a:t>
            </a:r>
            <a:r>
              <a:rPr lang="et-EE" sz="2400" dirty="0">
                <a:latin typeface="+mj-lt"/>
                <a:cs typeface="Times New Roman" panose="02020603050405020304" pitchFamily="18" charset="0"/>
              </a:rPr>
              <a:t>) on aju vastus ühtlaselt vilkuvale stiimulile. </a:t>
            </a:r>
          </a:p>
          <a:p>
            <a:pPr marL="0" indent="0" algn="ctr">
              <a:spcBef>
                <a:spcPts val="0"/>
              </a:spcBef>
              <a:buNone/>
            </a:pPr>
            <a:endParaRPr lang="et-EE" sz="2400" dirty="0">
              <a:latin typeface="+mj-lt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GB" sz="2400" dirty="0" err="1">
                <a:latin typeface="+mj-lt"/>
                <a:cs typeface="Times New Roman" panose="02020603050405020304" pitchFamily="18" charset="0"/>
              </a:rPr>
              <a:t>Vilkumise</a:t>
            </a:r>
            <a:r>
              <a:rPr lang="et-EE" sz="2400" dirty="0" err="1">
                <a:latin typeface="+mj-lt"/>
                <a:cs typeface="Times New Roman" panose="02020603050405020304" pitchFamily="18" charset="0"/>
              </a:rPr>
              <a:t>ga</a:t>
            </a:r>
            <a:r>
              <a:rPr lang="et-EE" sz="2400" dirty="0">
                <a:latin typeface="+mj-lt"/>
                <a:cs typeface="Times New Roman" panose="02020603050405020304" pitchFamily="18" charset="0"/>
              </a:rPr>
              <a:t> seotud</a:t>
            </a:r>
            <a:r>
              <a:rPr lang="en-GB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latin typeface="+mj-lt"/>
                <a:cs typeface="Times New Roman" panose="02020603050405020304" pitchFamily="18" charset="0"/>
              </a:rPr>
              <a:t>amplituud</a:t>
            </a:r>
            <a:r>
              <a:rPr lang="et-EE" sz="2400" dirty="0">
                <a:latin typeface="+mj-lt"/>
                <a:cs typeface="Times New Roman" panose="02020603050405020304" pitchFamily="18" charset="0"/>
              </a:rPr>
              <a:t> ajus</a:t>
            </a:r>
            <a:r>
              <a:rPr lang="en-GB" sz="2400" dirty="0">
                <a:latin typeface="+mj-lt"/>
                <a:cs typeface="Times New Roman" panose="02020603050405020304" pitchFamily="18" charset="0"/>
              </a:rPr>
              <a:t> on </a:t>
            </a:r>
            <a:r>
              <a:rPr lang="en-GB" sz="2400" dirty="0" err="1">
                <a:latin typeface="+mj-lt"/>
                <a:cs typeface="Times New Roman" panose="02020603050405020304" pitchFamily="18" charset="0"/>
              </a:rPr>
              <a:t>tundlik</a:t>
            </a:r>
            <a:r>
              <a:rPr lang="en-GB" sz="2400" dirty="0">
                <a:latin typeface="+mj-lt"/>
                <a:cs typeface="Times New Roman" panose="02020603050405020304" pitchFamily="18" charset="0"/>
              </a:rPr>
              <a:t> t</a:t>
            </a:r>
            <a:r>
              <a:rPr lang="et-EE" sz="2400" dirty="0" err="1">
                <a:latin typeface="+mj-lt"/>
                <a:cs typeface="Times New Roman" panose="02020603050405020304" pitchFamily="18" charset="0"/>
              </a:rPr>
              <a:t>ähelepanu</a:t>
            </a:r>
            <a:r>
              <a:rPr lang="et-EE" sz="2400" dirty="0">
                <a:latin typeface="+mj-lt"/>
                <a:cs typeface="Times New Roman" panose="02020603050405020304" pitchFamily="18" charset="0"/>
              </a:rPr>
              <a:t> suhtes ja seetõttu on seda rakendatud ka seesmise ruumitähelepanu jaotumise uurimiseks.</a:t>
            </a:r>
          </a:p>
          <a:p>
            <a:pPr marL="0" indent="0" algn="ctr">
              <a:spcBef>
                <a:spcPts val="0"/>
              </a:spcBef>
              <a:buNone/>
            </a:pPr>
            <a:endParaRPr lang="et-EE" sz="2400" dirty="0">
              <a:latin typeface="+mj-lt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58B8B4-6473-4B11-82DB-569D70639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373" b="40012"/>
          <a:stretch/>
        </p:blipFill>
        <p:spPr>
          <a:xfrm>
            <a:off x="930830" y="2591730"/>
            <a:ext cx="5543572" cy="26773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7E0439-B283-4C3D-A712-26553EED7AD8}"/>
              </a:ext>
            </a:extLst>
          </p:cNvPr>
          <p:cNvSpPr/>
          <p:nvPr/>
        </p:nvSpPr>
        <p:spPr>
          <a:xfrm>
            <a:off x="7532733" y="5985476"/>
            <a:ext cx="4479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n-US" dirty="0">
                <a:latin typeface="+mj-lt"/>
              </a:rPr>
              <a:t>Müller, Malinowski, Gruber, &amp; Hillyard, 2003) </a:t>
            </a:r>
          </a:p>
        </p:txBody>
      </p:sp>
    </p:spTree>
    <p:extLst>
      <p:ext uri="{BB962C8B-B14F-4D97-AF65-F5344CB8AC3E}">
        <p14:creationId xmlns:p14="http://schemas.microsoft.com/office/powerpoint/2010/main" val="160912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009" y="458643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t-EE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Sisemise ruumitähelepanu keset </a:t>
            </a:r>
            <a:r>
              <a:rPr lang="et-EE" sz="32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saab</a:t>
            </a:r>
            <a:r>
              <a:rPr lang="et-EE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jagada valikuliselt mitmele ja ruumiliselt harali paikneval sihtstiimulile</a:t>
            </a:r>
            <a:endParaRPr lang="en-GB" sz="3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73" y="2847108"/>
            <a:ext cx="5014468" cy="302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57860" y="6341846"/>
            <a:ext cx="4479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t-EE" dirty="0"/>
              <a:t>(</a:t>
            </a:r>
            <a:r>
              <a:rPr lang="en-US" dirty="0"/>
              <a:t>Müller, Malinowski, Gruber, &amp; Hillyard, 2003)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5625E0-5BB0-4098-B701-6E57AD33CF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73" b="40012"/>
          <a:stretch/>
        </p:blipFill>
        <p:spPr>
          <a:xfrm>
            <a:off x="6343628" y="3020300"/>
            <a:ext cx="5543572" cy="26773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0979B0-5A86-4437-BDA5-D0831F6CAAF1}"/>
              </a:ext>
            </a:extLst>
          </p:cNvPr>
          <p:cNvSpPr/>
          <p:nvPr/>
        </p:nvSpPr>
        <p:spPr>
          <a:xfrm>
            <a:off x="7532733" y="5985476"/>
            <a:ext cx="4479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n-US" dirty="0">
                <a:latin typeface="+mj-lt"/>
              </a:rPr>
              <a:t>Müller, Malinowski, Gruber, &amp; Hillyard, 2003) </a:t>
            </a:r>
          </a:p>
        </p:txBody>
      </p:sp>
    </p:spTree>
    <p:extLst>
      <p:ext uri="{BB962C8B-B14F-4D97-AF65-F5344CB8AC3E}">
        <p14:creationId xmlns:p14="http://schemas.microsoft.com/office/powerpoint/2010/main" val="931526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91" y="1175837"/>
            <a:ext cx="6675008" cy="499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Cognitive Electrophysiology: Signals of the Mind | mbScience.org">
            <a:extLst>
              <a:ext uri="{FF2B5EF4-FFF2-40B4-BE49-F238E27FC236}">
                <a16:creationId xmlns:a16="http://schemas.microsoft.com/office/drawing/2014/main" id="{BD80276E-0365-46FD-B61D-93328BC13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236" y="2078181"/>
            <a:ext cx="2670898" cy="234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4B964B-3AE1-4220-AA22-B028EAF59BD5}"/>
              </a:ext>
            </a:extLst>
          </p:cNvPr>
          <p:cNvSpPr txBox="1"/>
          <p:nvPr/>
        </p:nvSpPr>
        <p:spPr>
          <a:xfrm>
            <a:off x="8442240" y="4533766"/>
            <a:ext cx="33470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t-EE" b="0" i="0" dirty="0">
                <a:solidFill>
                  <a:srgbClr val="030303"/>
                </a:solidFill>
                <a:effectLst/>
                <a:latin typeface="Roboto"/>
              </a:rPr>
              <a:t>Professor Steven Hillyard (California Ülikool San Diegos)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4855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EEG sündmuspotentsiaalid (ERP)</a:t>
            </a:r>
            <a:endParaRPr lang="en-GB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4B1F63-6262-4A73-8E57-271C5BA8078A}"/>
              </a:ext>
            </a:extLst>
          </p:cNvPr>
          <p:cNvSpPr txBox="1">
            <a:spLocks noChangeArrowheads="1"/>
          </p:cNvSpPr>
          <p:nvPr/>
        </p:nvSpPr>
        <p:spPr>
          <a:xfrm>
            <a:off x="6754091" y="2454090"/>
            <a:ext cx="4287981" cy="3244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t-EE" altLang="en-US" sz="2400" dirty="0">
                <a:latin typeface="+mj-lt"/>
                <a:cs typeface="Arial" panose="020B0604020202020204" pitchFamily="34" charset="0"/>
              </a:rPr>
              <a:t>Kui sekkuvat muutujat pole võimalik kontrollida, siis on mõistlik see vabaks lasta ehk muuta katsemanipulatsioonist sõltumatuks (st sekkuv muutuja ei tohiks olla süstemaatiliselt seotud katsetingimustega)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3EC63D-EC52-40C2-859C-CDC5200B6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672" y="2104133"/>
            <a:ext cx="4382112" cy="32961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E1F8B9-B939-417D-8487-545B50F599A5}"/>
              </a:ext>
            </a:extLst>
          </p:cNvPr>
          <p:cNvSpPr txBox="1"/>
          <p:nvPr/>
        </p:nvSpPr>
        <p:spPr>
          <a:xfrm>
            <a:off x="1023506" y="5935580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t-EE" b="0" i="0" dirty="0">
                <a:solidFill>
                  <a:srgbClr val="222222"/>
                </a:solidFill>
                <a:effectLst/>
                <a:latin typeface="+mj-lt"/>
              </a:rPr>
              <a:t>(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+mj-lt"/>
              </a:rPr>
              <a:t>Raidvee</a:t>
            </a:r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+mj-lt"/>
              </a:rPr>
              <a:t>Lember</a:t>
            </a:r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, &amp;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+mj-lt"/>
              </a:rPr>
              <a:t>Allik</a:t>
            </a:r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, 2017)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5400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6092-7A47-42CB-93F0-B9332BDB6E0E}"/>
              </a:ext>
            </a:extLst>
          </p:cNvPr>
          <p:cNvSpPr txBox="1">
            <a:spLocks noChangeArrowheads="1"/>
          </p:cNvSpPr>
          <p:nvPr/>
        </p:nvSpPr>
        <p:spPr>
          <a:xfrm>
            <a:off x="571501" y="70900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t-EE" altLang="en-US" dirty="0"/>
              <a:t>Täna loengus</a:t>
            </a:r>
            <a:endParaRPr lang="en-GB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6DE06A-BB6C-46C4-9A13-2BC2654B9D60}"/>
              </a:ext>
            </a:extLst>
          </p:cNvPr>
          <p:cNvSpPr txBox="1">
            <a:spLocks noChangeArrowheads="1"/>
          </p:cNvSpPr>
          <p:nvPr/>
        </p:nvSpPr>
        <p:spPr>
          <a:xfrm>
            <a:off x="9300539" y="2125663"/>
            <a:ext cx="2891461" cy="402333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t-EE" altLang="en-US" sz="2400" dirty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Milleks EEG?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t-EE" altLang="en-US" sz="2400" dirty="0">
              <a:latin typeface="+mj-lt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t-EE" altLang="en-US" sz="2400" dirty="0">
                <a:solidFill>
                  <a:srgbClr val="008800"/>
                </a:solidFill>
                <a:latin typeface="+mj-lt"/>
                <a:cs typeface="Arial" panose="020B0604020202020204" pitchFamily="34" charset="0"/>
              </a:rPr>
              <a:t>Kuidas EEG?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t-EE" altLang="en-US" sz="2400" dirty="0">
              <a:latin typeface="+mj-lt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t-EE" altLang="en-US" sz="2400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Mis on EEG?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t-EE" altLang="en-US" sz="2400" dirty="0">
              <a:solidFill>
                <a:srgbClr val="FFC000"/>
              </a:solidFill>
              <a:latin typeface="+mj-lt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t-EE" altLang="en-US" sz="2400" dirty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Mis on 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t-EE" altLang="en-US" sz="2400" dirty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sagedused?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t-EE" altLang="en-US" sz="2400" dirty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t-EE" altLang="en-US" sz="2400" dirty="0">
                <a:solidFill>
                  <a:srgbClr val="000E92"/>
                </a:solidFill>
                <a:latin typeface="+mj-lt"/>
                <a:cs typeface="Arial" panose="020B0604020202020204" pitchFamily="34" charset="0"/>
              </a:rPr>
              <a:t>Mis on ERP?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2441EB-FC25-403E-B099-0D0B7409FF6B}"/>
              </a:ext>
            </a:extLst>
          </p:cNvPr>
          <p:cNvGrpSpPr/>
          <p:nvPr/>
        </p:nvGrpSpPr>
        <p:grpSpPr>
          <a:xfrm>
            <a:off x="622863" y="1948845"/>
            <a:ext cx="8787837" cy="3747804"/>
            <a:chOff x="622862" y="1948845"/>
            <a:chExt cx="9269933" cy="374780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DB00E47-5E06-4EDE-AF80-BE5C6D23F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862" y="1948845"/>
              <a:ext cx="9269933" cy="3747804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FB8D995-739E-4DA6-89D1-5025B9283F5E}"/>
                </a:ext>
              </a:extLst>
            </p:cNvPr>
            <p:cNvCxnSpPr>
              <a:cxnSpLocks/>
            </p:cNvCxnSpPr>
            <p:nvPr/>
          </p:nvCxnSpPr>
          <p:spPr>
            <a:xfrm>
              <a:off x="7937986" y="2699100"/>
              <a:ext cx="1748939" cy="0"/>
            </a:xfrm>
            <a:prstGeom prst="straightConnector1">
              <a:avLst/>
            </a:prstGeom>
            <a:ln w="76200">
              <a:solidFill>
                <a:srgbClr val="159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82A990-E52D-4B04-9532-FBAA29D74861}"/>
                </a:ext>
              </a:extLst>
            </p:cNvPr>
            <p:cNvCxnSpPr>
              <a:cxnSpLocks/>
            </p:cNvCxnSpPr>
            <p:nvPr/>
          </p:nvCxnSpPr>
          <p:spPr>
            <a:xfrm>
              <a:off x="689537" y="5516743"/>
              <a:ext cx="5892238" cy="0"/>
            </a:xfrm>
            <a:prstGeom prst="straightConnector1">
              <a:avLst/>
            </a:prstGeom>
            <a:ln w="76200">
              <a:solidFill>
                <a:srgbClr val="000E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EDB2CC0-EDB2-4953-A38D-420D3D3D7B9D}"/>
                </a:ext>
              </a:extLst>
            </p:cNvPr>
            <p:cNvCxnSpPr>
              <a:cxnSpLocks/>
            </p:cNvCxnSpPr>
            <p:nvPr/>
          </p:nvCxnSpPr>
          <p:spPr>
            <a:xfrm>
              <a:off x="1724025" y="3646661"/>
              <a:ext cx="6048375" cy="952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DFEDA1-5E35-4FE3-9644-39FD1435F658}"/>
                </a:ext>
              </a:extLst>
            </p:cNvPr>
            <p:cNvCxnSpPr>
              <a:cxnSpLocks/>
            </p:cNvCxnSpPr>
            <p:nvPr/>
          </p:nvCxnSpPr>
          <p:spPr>
            <a:xfrm>
              <a:off x="3743383" y="2699100"/>
              <a:ext cx="4029017" cy="0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E187A2C-2CE4-480C-8FDC-E92124978F00}"/>
                </a:ext>
              </a:extLst>
            </p:cNvPr>
            <p:cNvCxnSpPr>
              <a:cxnSpLocks/>
            </p:cNvCxnSpPr>
            <p:nvPr/>
          </p:nvCxnSpPr>
          <p:spPr>
            <a:xfrm>
              <a:off x="689537" y="4580055"/>
              <a:ext cx="9083113" cy="0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886BE23-EDAC-4B7F-A155-7F58573786BB}"/>
                </a:ext>
              </a:extLst>
            </p:cNvPr>
            <p:cNvCxnSpPr>
              <a:cxnSpLocks/>
            </p:cNvCxnSpPr>
            <p:nvPr/>
          </p:nvCxnSpPr>
          <p:spPr>
            <a:xfrm>
              <a:off x="7937986" y="3634903"/>
              <a:ext cx="1834664" cy="0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A1B4F7D-4C63-486C-BEA4-8FB318611098}"/>
                </a:ext>
              </a:extLst>
            </p:cNvPr>
            <p:cNvCxnSpPr>
              <a:cxnSpLocks/>
            </p:cNvCxnSpPr>
            <p:nvPr/>
          </p:nvCxnSpPr>
          <p:spPr>
            <a:xfrm>
              <a:off x="689537" y="3656184"/>
              <a:ext cx="882088" cy="0"/>
            </a:xfrm>
            <a:prstGeom prst="straightConnector1">
              <a:avLst/>
            </a:prstGeom>
            <a:ln w="76200">
              <a:solidFill>
                <a:srgbClr val="159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3520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EEG sündmuspotentsiaalid (ERP)</a:t>
            </a: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CD471-6276-455D-AB6C-B59409D4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33" y="1682099"/>
            <a:ext cx="7838911" cy="452127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E320A6-11E0-4008-885F-256F3D44C6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34843" y="6220471"/>
            <a:ext cx="3290457" cy="3777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t-EE" sz="18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t-EE" sz="1800" dirty="0" err="1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Cohen</a:t>
            </a:r>
            <a:r>
              <a:rPr lang="et-EE" sz="18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, 2014, lk 98</a:t>
            </a:r>
            <a:r>
              <a:rPr lang="et-EE" sz="18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t-EE" alt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4B1F63-6262-4A73-8E57-271C5BA8078A}"/>
              </a:ext>
            </a:extLst>
          </p:cNvPr>
          <p:cNvSpPr txBox="1">
            <a:spLocks noChangeArrowheads="1"/>
          </p:cNvSpPr>
          <p:nvPr/>
        </p:nvSpPr>
        <p:spPr>
          <a:xfrm>
            <a:off x="8698923" y="2085543"/>
            <a:ext cx="3162299" cy="3244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t-EE" altLang="en-US" sz="2400" dirty="0">
                <a:latin typeface="+mj-lt"/>
                <a:cs typeface="Arial" panose="020B0604020202020204" pitchFamily="34" charset="0"/>
              </a:rPr>
              <a:t>Üle paljude esituste </a:t>
            </a:r>
            <a:r>
              <a:rPr lang="et-EE" altLang="en-US" sz="2400" dirty="0" err="1">
                <a:latin typeface="+mj-lt"/>
                <a:cs typeface="Arial" panose="020B0604020202020204" pitchFamily="34" charset="0"/>
              </a:rPr>
              <a:t>keskmistatud</a:t>
            </a:r>
            <a:r>
              <a:rPr lang="et-EE" altLang="en-US" sz="2400" dirty="0">
                <a:latin typeface="+mj-lt"/>
                <a:cs typeface="Arial" panose="020B0604020202020204" pitchFamily="34" charset="0"/>
              </a:rPr>
              <a:t> EEG signaal on kordades </a:t>
            </a:r>
            <a:r>
              <a:rPr lang="et-EE" altLang="en-US" sz="2400" b="1" dirty="0">
                <a:latin typeface="+mj-lt"/>
                <a:cs typeface="Arial" panose="020B0604020202020204" pitchFamily="34" charset="0"/>
              </a:rPr>
              <a:t>väiksema</a:t>
            </a:r>
            <a:r>
              <a:rPr lang="et-EE" altLang="en-US" sz="2400" dirty="0">
                <a:latin typeface="+mj-lt"/>
                <a:cs typeface="Arial" panose="020B0604020202020204" pitchFamily="34" charset="0"/>
              </a:rPr>
              <a:t> amplituudiga kui mürarikkal üksikseerial</a:t>
            </a:r>
          </a:p>
        </p:txBody>
      </p:sp>
    </p:spTree>
    <p:extLst>
      <p:ext uri="{BB962C8B-B14F-4D97-AF65-F5344CB8AC3E}">
        <p14:creationId xmlns:p14="http://schemas.microsoft.com/office/powerpoint/2010/main" val="147914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EEG sündmuspotentsiaalid (ERP)</a:t>
            </a:r>
            <a:endParaRPr lang="en-GB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4B1F63-6262-4A73-8E57-271C5BA8078A}"/>
              </a:ext>
            </a:extLst>
          </p:cNvPr>
          <p:cNvSpPr txBox="1">
            <a:spLocks noChangeArrowheads="1"/>
          </p:cNvSpPr>
          <p:nvPr/>
        </p:nvSpPr>
        <p:spPr>
          <a:xfrm>
            <a:off x="7333385" y="2340715"/>
            <a:ext cx="4265468" cy="2470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t-EE" altLang="en-US" sz="2400" b="1" dirty="0">
                <a:latin typeface="+mj-lt"/>
                <a:cs typeface="Arial" panose="020B0604020202020204" pitchFamily="34" charset="0"/>
              </a:rPr>
              <a:t>EEG sündmuspotentsiaal </a:t>
            </a:r>
            <a:r>
              <a:rPr lang="et-EE" altLang="en-US" sz="2400" dirty="0">
                <a:latin typeface="+mj-lt"/>
                <a:cs typeface="Arial" panose="020B0604020202020204" pitchFamily="34" charset="0"/>
              </a:rPr>
              <a:t>(</a:t>
            </a:r>
            <a:r>
              <a:rPr lang="et-EE" altLang="en-US" sz="2400" i="1" dirty="0" err="1">
                <a:latin typeface="+mj-lt"/>
                <a:cs typeface="Arial" panose="020B0604020202020204" pitchFamily="34" charset="0"/>
              </a:rPr>
              <a:t>event</a:t>
            </a:r>
            <a:r>
              <a:rPr lang="et-EE" altLang="en-US" sz="24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t-EE" altLang="en-US" sz="2400" i="1" dirty="0" err="1">
                <a:latin typeface="+mj-lt"/>
                <a:cs typeface="Arial" panose="020B0604020202020204" pitchFamily="34" charset="0"/>
              </a:rPr>
              <a:t>related</a:t>
            </a:r>
            <a:r>
              <a:rPr lang="et-EE" altLang="en-US" sz="24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t-EE" altLang="en-US" sz="2400" i="1" dirty="0" err="1">
                <a:latin typeface="+mj-lt"/>
                <a:cs typeface="Arial" panose="020B0604020202020204" pitchFamily="34" charset="0"/>
              </a:rPr>
              <a:t>potential</a:t>
            </a:r>
            <a:r>
              <a:rPr lang="et-EE" altLang="en-US" sz="24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et-EE" altLang="en-US" sz="2400" dirty="0">
                <a:latin typeface="+mj-lt"/>
                <a:cs typeface="Arial" panose="020B0604020202020204" pitchFamily="34" charset="0"/>
              </a:rPr>
              <a:t>- ERP) – sündmuse poolt esile kutsutud aju elektriliste potentsiaalide muutus</a:t>
            </a: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61D22D6-9F3C-4A77-B9E9-F515950D1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28" y="2085542"/>
            <a:ext cx="5952624" cy="4029817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9BB26E8C-4153-4E25-91D8-8ABBB6C90E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21" y="5805525"/>
            <a:ext cx="899534" cy="8725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7F6513-54BC-4A6B-9292-1D3FF4917814}"/>
              </a:ext>
            </a:extLst>
          </p:cNvPr>
          <p:cNvSpPr txBox="1"/>
          <p:nvPr/>
        </p:nvSpPr>
        <p:spPr>
          <a:xfrm>
            <a:off x="7333385" y="6241799"/>
            <a:ext cx="4527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969696"/>
                </a:solidFill>
                <a:effectLst/>
                <a:latin typeface="Roboto"/>
              </a:rPr>
              <a:t>© Copyright Virtual ERP Boot Camp 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496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EEG sündmuspotentsiaalid (ERP)</a:t>
            </a:r>
            <a:endParaRPr lang="en-GB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E320A6-11E0-4008-885F-256F3D44C6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901543" y="6231259"/>
            <a:ext cx="3290457" cy="3777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t-EE" sz="18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t-EE" sz="1800" dirty="0" err="1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Luck</a:t>
            </a:r>
            <a:r>
              <a:rPr lang="et-EE" sz="18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, 2005, lk 8</a:t>
            </a:r>
            <a:r>
              <a:rPr lang="et-EE" sz="18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t-EE" altLang="en-US" sz="2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E3D1D-EE45-4899-AC72-8D2D6B141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883" y="1774082"/>
            <a:ext cx="4703692" cy="4593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663E0C-0637-4BD2-949F-851DB7FFF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265" y="1889304"/>
            <a:ext cx="3090141" cy="43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65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EEG sündmuspotentsiaalid</a:t>
            </a:r>
            <a:endParaRPr lang="en-GB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E320A6-11E0-4008-885F-256F3D44C6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96109" y="4109085"/>
            <a:ext cx="3813463" cy="143394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t-EE" sz="20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Professor Steven </a:t>
            </a:r>
            <a:r>
              <a:rPr lang="et-EE" sz="20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Luck</a:t>
            </a:r>
            <a:endParaRPr lang="et-EE" sz="20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t-EE" sz="20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t-EE" sz="20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Kalifornia</a:t>
            </a:r>
            <a:r>
              <a:rPr lang="et-EE" sz="20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Ülikool, Davis)</a:t>
            </a:r>
          </a:p>
          <a:p>
            <a:pPr marL="0" indent="0" algn="ctr">
              <a:buNone/>
            </a:pPr>
            <a:r>
              <a:rPr lang="et-EE" altLang="en-US" sz="2000" dirty="0">
                <a:latin typeface="+mj-lt"/>
                <a:cs typeface="Arial" panose="020B0604020202020204" pitchFamily="34" charset="0"/>
              </a:rPr>
              <a:t>Kaasprofessor Emily </a:t>
            </a:r>
            <a:r>
              <a:rPr lang="et-EE" altLang="en-US" sz="2000" dirty="0" err="1">
                <a:latin typeface="+mj-lt"/>
                <a:cs typeface="Arial" panose="020B0604020202020204" pitchFamily="34" charset="0"/>
              </a:rPr>
              <a:t>Kappenman</a:t>
            </a:r>
            <a:endParaRPr lang="et-EE" altLang="en-US" sz="2000" dirty="0">
              <a:latin typeface="+mj-lt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t-EE" altLang="en-US" sz="2000" dirty="0">
                <a:latin typeface="+mj-lt"/>
                <a:cs typeface="Arial" panose="020B0604020202020204" pitchFamily="34" charset="0"/>
              </a:rPr>
              <a:t>(San Diego Osariiklik Ülikool)</a:t>
            </a:r>
          </a:p>
          <a:p>
            <a:pPr marL="0" indent="0" algn="ctr">
              <a:buNone/>
            </a:pPr>
            <a:endParaRPr lang="et-EE" altLang="en-US" sz="2000" dirty="0">
              <a:latin typeface="+mj-lt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t-EE" altLang="en-US" sz="2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0BFF8-78A4-4D3A-A679-BBC894D7F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182" y="2432026"/>
            <a:ext cx="6217227" cy="3114902"/>
          </a:xfrm>
          <a:prstGeom prst="rect">
            <a:avLst/>
          </a:prstGeom>
        </p:spPr>
      </p:pic>
      <p:pic>
        <p:nvPicPr>
          <p:cNvPr id="2050" name="Picture 2" descr="Steve Luck — People in the Social Science Departments at UC Davis">
            <a:extLst>
              <a:ext uri="{FF2B5EF4-FFF2-40B4-BE49-F238E27FC236}">
                <a16:creationId xmlns:a16="http://schemas.microsoft.com/office/drawing/2014/main" id="{AF3EAE0D-0387-4885-9544-935142C86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309" y="2022763"/>
            <a:ext cx="1662546" cy="16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mily Kappenman (@EmilyKappenman) | Twitter">
            <a:extLst>
              <a:ext uri="{FF2B5EF4-FFF2-40B4-BE49-F238E27FC236}">
                <a16:creationId xmlns:a16="http://schemas.microsoft.com/office/drawing/2014/main" id="{52439801-099D-4DCA-9EB5-48811A442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573" y="2022763"/>
            <a:ext cx="1662546" cy="166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934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79C9CF57-F4B3-4978-B601-8EC449E8C6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t-EE" altLang="en-US" sz="2000" dirty="0"/>
              <a:t>Kasutatud kirjandus (esinemise järjekorras)</a:t>
            </a:r>
            <a:endParaRPr lang="en-GB" alt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92DF0-55FE-4AC5-AF0A-4C9A604AA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4"/>
            <a:ext cx="10515600" cy="5032375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US" sz="1200" dirty="0" err="1">
                <a:latin typeface="+mj-lt"/>
              </a:rPr>
              <a:t>Kouider</a:t>
            </a:r>
            <a:r>
              <a:rPr lang="en-US" sz="1200" dirty="0">
                <a:latin typeface="+mj-lt"/>
              </a:rPr>
              <a:t>, S., </a:t>
            </a:r>
            <a:r>
              <a:rPr lang="en-US" sz="1200" dirty="0" err="1">
                <a:latin typeface="+mj-lt"/>
              </a:rPr>
              <a:t>Andrillon</a:t>
            </a:r>
            <a:r>
              <a:rPr lang="en-US" sz="1200" dirty="0">
                <a:latin typeface="+mj-lt"/>
              </a:rPr>
              <a:t>, T., Barbosa, L. S., </a:t>
            </a:r>
            <a:r>
              <a:rPr lang="en-US" sz="1200" dirty="0" err="1">
                <a:latin typeface="+mj-lt"/>
              </a:rPr>
              <a:t>Goupil</a:t>
            </a:r>
            <a:r>
              <a:rPr lang="en-US" sz="1200" dirty="0">
                <a:latin typeface="+mj-lt"/>
              </a:rPr>
              <a:t>, L., &amp; </a:t>
            </a:r>
            <a:r>
              <a:rPr lang="en-US" sz="1200" dirty="0" err="1">
                <a:latin typeface="+mj-lt"/>
              </a:rPr>
              <a:t>Bekinschtein</a:t>
            </a:r>
            <a:r>
              <a:rPr lang="en-US" sz="1200" dirty="0">
                <a:latin typeface="+mj-lt"/>
              </a:rPr>
              <a:t>, T. A. (2014). Inducing Task-Relevant Responses to Speech in the Sleeping Brain. </a:t>
            </a:r>
            <a:r>
              <a:rPr lang="en-US" sz="1200" i="1" dirty="0">
                <a:latin typeface="+mj-lt"/>
              </a:rPr>
              <a:t>Current Biology</a:t>
            </a:r>
            <a:r>
              <a:rPr lang="en-US" sz="1200" dirty="0">
                <a:latin typeface="+mj-lt"/>
              </a:rPr>
              <a:t>, </a:t>
            </a:r>
            <a:r>
              <a:rPr lang="en-US" sz="1200" i="1" dirty="0">
                <a:latin typeface="+mj-lt"/>
              </a:rPr>
              <a:t>24</a:t>
            </a:r>
            <a:r>
              <a:rPr lang="en-US" sz="1200" dirty="0">
                <a:latin typeface="+mj-lt"/>
              </a:rPr>
              <a:t>(18), 2208–2214.</a:t>
            </a:r>
            <a:endParaRPr lang="et-EE" sz="1200" dirty="0">
              <a:latin typeface="+mj-lt"/>
            </a:endParaRPr>
          </a:p>
          <a:p>
            <a:pPr marL="0" indent="0">
              <a:buNone/>
            </a:pPr>
            <a:r>
              <a:rPr lang="en-GB" sz="1200" b="0" i="0" dirty="0" err="1">
                <a:solidFill>
                  <a:srgbClr val="222222"/>
                </a:solidFill>
                <a:effectLst/>
                <a:latin typeface="+mj-lt"/>
              </a:rPr>
              <a:t>Hitziger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+mj-lt"/>
              </a:rPr>
              <a:t>, S. (2015). </a:t>
            </a:r>
            <a:r>
              <a:rPr lang="en-GB" sz="1200" b="0" i="1" dirty="0" err="1">
                <a:solidFill>
                  <a:srgbClr val="222222"/>
                </a:solidFill>
                <a:effectLst/>
                <a:latin typeface="+mj-lt"/>
              </a:rPr>
              <a:t>Modeling</a:t>
            </a:r>
            <a:r>
              <a:rPr lang="en-GB" sz="1200" b="0" i="1" dirty="0">
                <a:solidFill>
                  <a:srgbClr val="222222"/>
                </a:solidFill>
                <a:effectLst/>
                <a:latin typeface="+mj-lt"/>
              </a:rPr>
              <a:t> the variability of electrical activity in the brain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+mj-lt"/>
              </a:rPr>
              <a:t> (Doctoral dissertation, </a:t>
            </a:r>
            <a:r>
              <a:rPr lang="en-GB" sz="1200" b="0" i="0" dirty="0" err="1">
                <a:solidFill>
                  <a:srgbClr val="222222"/>
                </a:solidFill>
                <a:effectLst/>
                <a:latin typeface="+mj-lt"/>
              </a:rPr>
              <a:t>Université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+mj-lt"/>
              </a:rPr>
              <a:t> Nice Sophia Antipolis).</a:t>
            </a:r>
            <a:r>
              <a:rPr lang="en-US" sz="1200" dirty="0">
                <a:latin typeface="+mj-lt"/>
              </a:rPr>
              <a:t> </a:t>
            </a:r>
          </a:p>
          <a:p>
            <a:pPr marL="0" indent="0">
              <a:buNone/>
              <a:defRPr/>
            </a:pPr>
            <a:r>
              <a:rPr lang="en-GB" sz="1200" b="1" i="0" dirty="0">
                <a:solidFill>
                  <a:srgbClr val="222222"/>
                </a:solidFill>
                <a:effectLst/>
                <a:latin typeface="+mj-lt"/>
              </a:rPr>
              <a:t>Van </a:t>
            </a:r>
            <a:r>
              <a:rPr lang="en-GB" sz="1200" b="1" i="0" dirty="0" err="1">
                <a:solidFill>
                  <a:srgbClr val="222222"/>
                </a:solidFill>
                <a:effectLst/>
                <a:latin typeface="+mj-lt"/>
              </a:rPr>
              <a:t>Drongelen</a:t>
            </a:r>
            <a:r>
              <a:rPr lang="en-GB" sz="1200" b="1" i="0" dirty="0">
                <a:solidFill>
                  <a:srgbClr val="222222"/>
                </a:solidFill>
                <a:effectLst/>
                <a:latin typeface="+mj-lt"/>
              </a:rPr>
              <a:t>, W. (2018). </a:t>
            </a:r>
            <a:r>
              <a:rPr lang="en-GB" sz="1200" b="1" i="1" dirty="0">
                <a:solidFill>
                  <a:srgbClr val="222222"/>
                </a:solidFill>
                <a:effectLst/>
                <a:latin typeface="+mj-lt"/>
              </a:rPr>
              <a:t>Signal processing for neuroscientists: an introduction to the analysis of physiological signals</a:t>
            </a:r>
            <a:r>
              <a:rPr lang="en-GB" sz="1200" b="1" i="0" dirty="0">
                <a:solidFill>
                  <a:srgbClr val="222222"/>
                </a:solidFill>
                <a:effectLst/>
                <a:latin typeface="+mj-lt"/>
              </a:rPr>
              <a:t>. Academic press.</a:t>
            </a:r>
            <a:endParaRPr lang="en-GB" altLang="en-US" sz="1200" b="1" dirty="0">
              <a:latin typeface="+mj-lt"/>
            </a:endParaRPr>
          </a:p>
          <a:p>
            <a:pPr marL="0" indent="0">
              <a:buNone/>
              <a:defRPr/>
            </a:pPr>
            <a:r>
              <a:rPr lang="en-GB" sz="1200" noProof="1">
                <a:latin typeface="+mj-lt"/>
              </a:rPr>
              <a:t>Gleitman, H., Reisberg, D., &amp; Gross, J. (2014). Psühholoogia. Hermes.</a:t>
            </a:r>
            <a:endParaRPr lang="et-EE" sz="1200" noProof="1">
              <a:latin typeface="+mj-lt"/>
            </a:endParaRPr>
          </a:p>
          <a:p>
            <a:pPr marL="0" indent="0">
              <a:buNone/>
              <a:defRPr/>
            </a:pPr>
            <a:r>
              <a:rPr lang="en-GB" sz="1200" b="0" i="0" dirty="0" err="1">
                <a:effectLst/>
                <a:latin typeface="+mj-lt"/>
              </a:rPr>
              <a:t>Schlör</a:t>
            </a:r>
            <a:r>
              <a:rPr lang="en-GB" sz="1200" b="0" i="0" dirty="0">
                <a:effectLst/>
                <a:latin typeface="+mj-lt"/>
              </a:rPr>
              <a:t>, D., </a:t>
            </a:r>
            <a:r>
              <a:rPr lang="en-GB" sz="1200" b="0" i="0" dirty="0" err="1">
                <a:effectLst/>
                <a:latin typeface="+mj-lt"/>
              </a:rPr>
              <a:t>Zehe</a:t>
            </a:r>
            <a:r>
              <a:rPr lang="en-GB" sz="1200" b="0" i="0" dirty="0">
                <a:effectLst/>
                <a:latin typeface="+mj-lt"/>
              </a:rPr>
              <a:t>, A., </a:t>
            </a:r>
            <a:r>
              <a:rPr lang="en-GB" sz="1200" b="0" i="0" dirty="0" err="1">
                <a:effectLst/>
                <a:latin typeface="+mj-lt"/>
              </a:rPr>
              <a:t>Kobs</a:t>
            </a:r>
            <a:r>
              <a:rPr lang="en-GB" sz="1200" b="0" i="0" dirty="0">
                <a:effectLst/>
                <a:latin typeface="+mj-lt"/>
              </a:rPr>
              <a:t>, K., </a:t>
            </a:r>
            <a:r>
              <a:rPr lang="en-GB" sz="1200" b="0" i="0" dirty="0" err="1">
                <a:effectLst/>
                <a:latin typeface="+mj-lt"/>
              </a:rPr>
              <a:t>Veseli</a:t>
            </a:r>
            <a:r>
              <a:rPr lang="en-GB" sz="1200" b="0" i="0" dirty="0">
                <a:effectLst/>
                <a:latin typeface="+mj-lt"/>
              </a:rPr>
              <a:t>, B., </a:t>
            </a:r>
            <a:r>
              <a:rPr lang="en-GB" sz="1200" b="0" i="0" dirty="0" err="1">
                <a:effectLst/>
                <a:latin typeface="+mj-lt"/>
              </a:rPr>
              <a:t>Westermeier</a:t>
            </a:r>
            <a:r>
              <a:rPr lang="en-GB" sz="1200" b="0" i="0" dirty="0">
                <a:effectLst/>
                <a:latin typeface="+mj-lt"/>
              </a:rPr>
              <a:t>, F., </a:t>
            </a:r>
            <a:r>
              <a:rPr lang="en-GB" sz="1200" b="0" i="0" dirty="0" err="1">
                <a:effectLst/>
                <a:latin typeface="+mj-lt"/>
              </a:rPr>
              <a:t>Brübach</a:t>
            </a:r>
            <a:r>
              <a:rPr lang="en-GB" sz="1200" b="0" i="0" dirty="0">
                <a:effectLst/>
                <a:latin typeface="+mj-lt"/>
              </a:rPr>
              <a:t>, L., ... &amp; </a:t>
            </a:r>
            <a:r>
              <a:rPr lang="en-GB" sz="1200" b="0" i="0" dirty="0" err="1">
                <a:effectLst/>
                <a:latin typeface="+mj-lt"/>
              </a:rPr>
              <a:t>Hotho</a:t>
            </a:r>
            <a:r>
              <a:rPr lang="en-GB" sz="1200" b="0" i="0" dirty="0">
                <a:effectLst/>
                <a:latin typeface="+mj-lt"/>
              </a:rPr>
              <a:t>, A. (2020, May). Improving Sentiment Analysis with Biofeedback Data. In </a:t>
            </a:r>
            <a:r>
              <a:rPr lang="en-GB" sz="1200" b="0" i="1" dirty="0">
                <a:effectLst/>
                <a:latin typeface="+mj-lt"/>
              </a:rPr>
              <a:t>Proceedings of LREC2020 Workshop" People in language, vision and the mind"(ONION2020)</a:t>
            </a:r>
            <a:r>
              <a:rPr lang="en-GB" sz="1200" b="0" i="0" dirty="0">
                <a:effectLst/>
                <a:latin typeface="+mj-lt"/>
              </a:rPr>
              <a:t> (pp. 28-33).</a:t>
            </a:r>
            <a:endParaRPr lang="en-GB" sz="1200" dirty="0"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200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dirty="0" err="1">
                <a:solidFill>
                  <a:srgbClr val="222222"/>
                </a:solidFill>
                <a:effectLst/>
                <a:latin typeface="+mj-lt"/>
              </a:rPr>
              <a:t>Teplan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+mj-lt"/>
              </a:rPr>
              <a:t>, M. (2002). Fundamentals of EEG measurement. </a:t>
            </a:r>
            <a:r>
              <a:rPr lang="en-GB" sz="1200" b="0" i="1" dirty="0">
                <a:solidFill>
                  <a:srgbClr val="222222"/>
                </a:solidFill>
                <a:effectLst/>
                <a:latin typeface="+mj-lt"/>
              </a:rPr>
              <a:t>Measurement science review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+mj-lt"/>
              </a:rPr>
              <a:t>, </a:t>
            </a:r>
            <a:r>
              <a:rPr lang="en-GB" sz="1200" b="0" i="1" dirty="0">
                <a:solidFill>
                  <a:srgbClr val="222222"/>
                </a:solidFill>
                <a:effectLst/>
                <a:latin typeface="+mj-lt"/>
              </a:rPr>
              <a:t>2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+mj-lt"/>
              </a:rPr>
              <a:t>(2), 1-11.</a:t>
            </a:r>
            <a:endParaRPr lang="et-EE" sz="1200" b="0" i="0" dirty="0">
              <a:solidFill>
                <a:srgbClr val="222222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2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t-EE" sz="12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İnce</a:t>
            </a:r>
            <a:r>
              <a:rPr lang="et-EE" sz="12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, R., </a:t>
            </a:r>
            <a:r>
              <a:rPr lang="et-EE" sz="12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Adanır</a:t>
            </a:r>
            <a:r>
              <a:rPr lang="et-EE" sz="12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, S. S., &amp; </a:t>
            </a:r>
            <a:r>
              <a:rPr lang="et-EE" sz="12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Sevmez</a:t>
            </a:r>
            <a:r>
              <a:rPr lang="et-EE" sz="12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, F. (2020). The </a:t>
            </a:r>
            <a:r>
              <a:rPr lang="et-EE" sz="12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inventor</a:t>
            </a:r>
            <a:r>
              <a:rPr lang="et-EE" sz="12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et-EE" sz="12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electroencephalography</a:t>
            </a:r>
            <a:r>
              <a:rPr lang="et-EE" sz="12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(EEG): Hans </a:t>
            </a:r>
            <a:r>
              <a:rPr lang="et-EE" sz="1200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Berger</a:t>
            </a:r>
            <a:r>
              <a:rPr lang="et-EE" sz="12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(1873–1941). </a:t>
            </a:r>
            <a:r>
              <a:rPr lang="et-EE" sz="1200" i="1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Child’s</a:t>
            </a:r>
            <a:r>
              <a:rPr lang="et-EE" sz="1200" i="1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t-EE" sz="1200" i="1" dirty="0" err="1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Nervous</a:t>
            </a:r>
            <a:r>
              <a:rPr lang="et-EE" sz="1200" i="1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 System</a:t>
            </a:r>
            <a:r>
              <a:rPr lang="et-EE" sz="12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, s00381-020-04564-z. https://doi.org/10.1007/s00381-020-04564-z</a:t>
            </a:r>
            <a:endParaRPr lang="en-GB" sz="12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r>
              <a:rPr lang="en-GB" sz="1200" noProof="1">
                <a:latin typeface="+mj-lt"/>
              </a:rPr>
              <a:t>Wakefulness and Sleep. From Introduction to EEG- and Speech-Based Emotion Recognition [Image] by P. A. Abhang, B. W. Gawali, &amp; C. M. Suresh, 2016, Academic Press </a:t>
            </a:r>
            <a:r>
              <a:rPr lang="et-EE" sz="1200" noProof="1">
                <a:latin typeface="+mj-lt"/>
              </a:rPr>
              <a:t> </a:t>
            </a:r>
            <a:r>
              <a:rPr lang="en-GB" sz="1200" noProof="1">
                <a:latin typeface="+mj-lt"/>
              </a:rPr>
              <a:t>(https://doi.org/10.1016/C2015-0-01959-1). Copyright [2016] by Elsevier Inc.</a:t>
            </a:r>
          </a:p>
          <a:p>
            <a:pPr marL="0" indent="0">
              <a:buNone/>
              <a:defRPr/>
            </a:pPr>
            <a:r>
              <a:rPr lang="en-GB" sz="1200" b="0" i="0" dirty="0">
                <a:solidFill>
                  <a:srgbClr val="222222"/>
                </a:solidFill>
                <a:effectLst/>
                <a:latin typeface="+mj-lt"/>
              </a:rPr>
              <a:t>Müller, M. M., Malinowski, P., Gruber, T., &amp; Hillyard, S. A. (2003). Sustained division of the attentional spotlight. </a:t>
            </a:r>
            <a:r>
              <a:rPr lang="en-GB" sz="1200" b="0" i="1" dirty="0">
                <a:solidFill>
                  <a:srgbClr val="222222"/>
                </a:solidFill>
                <a:effectLst/>
                <a:latin typeface="+mj-lt"/>
              </a:rPr>
              <a:t>Nature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+mj-lt"/>
              </a:rPr>
              <a:t>, </a:t>
            </a:r>
            <a:r>
              <a:rPr lang="en-GB" sz="1200" b="0" i="1" dirty="0">
                <a:solidFill>
                  <a:srgbClr val="222222"/>
                </a:solidFill>
                <a:effectLst/>
                <a:latin typeface="+mj-lt"/>
              </a:rPr>
              <a:t>424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+mj-lt"/>
              </a:rPr>
              <a:t>(6946), 309-312.</a:t>
            </a:r>
            <a:endParaRPr lang="et-EE" sz="1200" b="0" i="0" dirty="0">
              <a:solidFill>
                <a:srgbClr val="222222"/>
              </a:solidFill>
              <a:effectLst/>
              <a:latin typeface="+mj-lt"/>
            </a:endParaRPr>
          </a:p>
          <a:p>
            <a:pPr marL="0" indent="0">
              <a:buNone/>
              <a:defRPr/>
            </a:pPr>
            <a:r>
              <a:rPr lang="en-GB" sz="1200" b="0" i="0" dirty="0" err="1">
                <a:solidFill>
                  <a:srgbClr val="222222"/>
                </a:solidFill>
                <a:effectLst/>
                <a:latin typeface="+mj-lt"/>
              </a:rPr>
              <a:t>Raidvee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+mj-lt"/>
              </a:rPr>
              <a:t>, A., </a:t>
            </a:r>
            <a:r>
              <a:rPr lang="en-GB" sz="1200" b="0" i="0" dirty="0" err="1">
                <a:solidFill>
                  <a:srgbClr val="222222"/>
                </a:solidFill>
                <a:effectLst/>
                <a:latin typeface="+mj-lt"/>
              </a:rPr>
              <a:t>Lember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+mj-lt"/>
              </a:rPr>
              <a:t>, J., &amp; </a:t>
            </a:r>
            <a:r>
              <a:rPr lang="en-GB" sz="1200" b="0" i="0" dirty="0" err="1">
                <a:solidFill>
                  <a:srgbClr val="222222"/>
                </a:solidFill>
                <a:effectLst/>
                <a:latin typeface="+mj-lt"/>
              </a:rPr>
              <a:t>Allik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+mj-lt"/>
              </a:rPr>
              <a:t>, J. (2017). Discrimination of numerical proportions: A comparison of binomial and Gaussian models. </a:t>
            </a:r>
            <a:r>
              <a:rPr lang="en-GB" sz="1200" b="0" i="1" dirty="0">
                <a:solidFill>
                  <a:srgbClr val="222222"/>
                </a:solidFill>
                <a:effectLst/>
                <a:latin typeface="+mj-lt"/>
              </a:rPr>
              <a:t>Attention, Perception, &amp; Psychophysics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+mj-lt"/>
              </a:rPr>
              <a:t>, </a:t>
            </a:r>
            <a:r>
              <a:rPr lang="en-GB" sz="1200" b="0" i="1" dirty="0">
                <a:solidFill>
                  <a:srgbClr val="222222"/>
                </a:solidFill>
                <a:effectLst/>
                <a:latin typeface="+mj-lt"/>
              </a:rPr>
              <a:t>79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+mj-lt"/>
              </a:rPr>
              <a:t>(1), 267-282.</a:t>
            </a:r>
            <a:endParaRPr lang="en-GB" altLang="en-US" sz="1200" dirty="0">
              <a:latin typeface="+mj-lt"/>
            </a:endParaRPr>
          </a:p>
          <a:p>
            <a:pPr marL="0" indent="0">
              <a:buNone/>
              <a:defRPr/>
            </a:pPr>
            <a:r>
              <a:rPr lang="en-GB" sz="1200" b="1" i="0" dirty="0">
                <a:solidFill>
                  <a:srgbClr val="222222"/>
                </a:solidFill>
                <a:effectLst/>
                <a:latin typeface="+mj-lt"/>
              </a:rPr>
              <a:t>Cohen, M. X. (2014). </a:t>
            </a:r>
            <a:r>
              <a:rPr lang="en-GB" sz="1200" b="1" i="1" dirty="0" err="1">
                <a:solidFill>
                  <a:srgbClr val="222222"/>
                </a:solidFill>
                <a:effectLst/>
                <a:latin typeface="+mj-lt"/>
              </a:rPr>
              <a:t>Analyzing</a:t>
            </a:r>
            <a:r>
              <a:rPr lang="en-GB" sz="1200" b="1" i="1" dirty="0">
                <a:solidFill>
                  <a:srgbClr val="222222"/>
                </a:solidFill>
                <a:effectLst/>
                <a:latin typeface="+mj-lt"/>
              </a:rPr>
              <a:t> neural time series data: theory and practice</a:t>
            </a:r>
            <a:r>
              <a:rPr lang="en-GB" sz="1200" b="1" i="0" dirty="0">
                <a:solidFill>
                  <a:srgbClr val="222222"/>
                </a:solidFill>
                <a:effectLst/>
                <a:latin typeface="+mj-lt"/>
              </a:rPr>
              <a:t>. MIT press.</a:t>
            </a:r>
            <a:endParaRPr lang="et-EE" sz="1200" b="1" i="0" dirty="0">
              <a:solidFill>
                <a:srgbClr val="222222"/>
              </a:solidFill>
              <a:effectLst/>
              <a:latin typeface="+mj-lt"/>
            </a:endParaRPr>
          </a:p>
          <a:p>
            <a:pPr marL="0" indent="0">
              <a:buNone/>
              <a:defRPr/>
            </a:pPr>
            <a:r>
              <a:rPr lang="en-GB" sz="1200" b="1" i="0" dirty="0">
                <a:solidFill>
                  <a:srgbClr val="222222"/>
                </a:solidFill>
                <a:effectLst/>
                <a:latin typeface="+mj-lt"/>
              </a:rPr>
              <a:t>Luck, S. J. (2005). An introduction to event related potentials and their neural origins. </a:t>
            </a:r>
            <a:r>
              <a:rPr lang="en-GB" sz="1200" b="1" i="1" dirty="0">
                <a:solidFill>
                  <a:srgbClr val="222222"/>
                </a:solidFill>
                <a:effectLst/>
                <a:latin typeface="+mj-lt"/>
              </a:rPr>
              <a:t>An introduction to the event related potential technique</a:t>
            </a:r>
            <a:r>
              <a:rPr lang="en-GB" sz="1200" b="1" i="0" dirty="0">
                <a:solidFill>
                  <a:srgbClr val="222222"/>
                </a:solidFill>
                <a:effectLst/>
                <a:latin typeface="+mj-lt"/>
              </a:rPr>
              <a:t>, </a:t>
            </a:r>
            <a:r>
              <a:rPr lang="en-GB" sz="1200" b="1" i="1" dirty="0">
                <a:solidFill>
                  <a:srgbClr val="222222"/>
                </a:solidFill>
                <a:effectLst/>
                <a:latin typeface="+mj-lt"/>
              </a:rPr>
              <a:t>11</a:t>
            </a:r>
            <a:r>
              <a:rPr lang="en-GB" sz="1200" b="1" i="0" dirty="0">
                <a:solidFill>
                  <a:srgbClr val="222222"/>
                </a:solidFill>
                <a:effectLst/>
                <a:latin typeface="+mj-lt"/>
              </a:rPr>
              <a:t>.</a:t>
            </a:r>
            <a:endParaRPr lang="en-GB" sz="1200" b="1" noProof="1">
              <a:latin typeface="+mj-l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7DFAA-7C72-41EE-8FBD-573CDF5906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3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145" y="172046"/>
            <a:ext cx="11847709" cy="6685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1C15-F996-4410-8B16-D1FD9DE2983C}"/>
              </a:ext>
            </a:extLst>
          </p:cNvPr>
          <p:cNvSpPr txBox="1"/>
          <p:nvPr/>
        </p:nvSpPr>
        <p:spPr>
          <a:xfrm>
            <a:off x="7979399" y="4235132"/>
            <a:ext cx="875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2000" dirty="0"/>
              <a:t>Aitäh! </a:t>
            </a:r>
            <a:endParaRPr lang="en-GB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244506-99F9-4401-8EB0-FAD76FF4FE83}"/>
              </a:ext>
            </a:extLst>
          </p:cNvPr>
          <p:cNvSpPr txBox="1"/>
          <p:nvPr/>
        </p:nvSpPr>
        <p:spPr>
          <a:xfrm>
            <a:off x="7820072" y="5463439"/>
            <a:ext cx="1430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2000" dirty="0"/>
              <a:t>Küsimused?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354064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Milleks EEG?</a:t>
            </a:r>
            <a:endParaRPr lang="en-GB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A087EF6-E1EB-426B-AB37-5EB2D26A5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14" y="2203759"/>
            <a:ext cx="3158570" cy="37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9A655F-BF40-49C6-9269-DCF643E3D6E0}"/>
              </a:ext>
            </a:extLst>
          </p:cNvPr>
          <p:cNvSpPr txBox="1">
            <a:spLocks/>
          </p:cNvSpPr>
          <p:nvPr/>
        </p:nvSpPr>
        <p:spPr>
          <a:xfrm>
            <a:off x="6418118" y="6267504"/>
            <a:ext cx="5614555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t-EE" sz="1800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Kouider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Andrillon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 Barbosa,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Goupil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 &amp;</a:t>
            </a:r>
            <a:r>
              <a:rPr lang="et-EE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Bekinschtein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</a:t>
            </a:r>
            <a:r>
              <a:rPr lang="et-EE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2014)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35430C-1564-4418-81E7-3A67176E9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049" y="2236440"/>
            <a:ext cx="6645596" cy="375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77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Milleks EEG?</a:t>
            </a:r>
            <a:endParaRPr lang="en-GB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7F551-FDDB-4CE7-A611-BF05085D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941" y="2114696"/>
            <a:ext cx="8726118" cy="371526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94346E-A3A9-4AF5-A3CB-821261147D8D}"/>
              </a:ext>
            </a:extLst>
          </p:cNvPr>
          <p:cNvSpPr txBox="1">
            <a:spLocks/>
          </p:cNvSpPr>
          <p:nvPr/>
        </p:nvSpPr>
        <p:spPr>
          <a:xfrm>
            <a:off x="6418118" y="6267504"/>
            <a:ext cx="5614555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t-EE" sz="1800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Kouider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Andrillon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 Barbosa,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Goupil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 &amp;</a:t>
            </a:r>
            <a:r>
              <a:rPr lang="et-EE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Bekinschtein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</a:t>
            </a:r>
            <a:r>
              <a:rPr lang="et-EE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2014)</a:t>
            </a:r>
          </a:p>
        </p:txBody>
      </p:sp>
    </p:spTree>
    <p:extLst>
      <p:ext uri="{BB962C8B-B14F-4D97-AF65-F5344CB8AC3E}">
        <p14:creationId xmlns:p14="http://schemas.microsoft.com/office/powerpoint/2010/main" val="657939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Milleks EEG?</a:t>
            </a: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4021D-6731-492D-92C8-C87ABA0E4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41" y="1967037"/>
            <a:ext cx="9088118" cy="401058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BDEB28-398B-4BE0-BECE-4A000D99F5F6}"/>
              </a:ext>
            </a:extLst>
          </p:cNvPr>
          <p:cNvSpPr txBox="1">
            <a:spLocks/>
          </p:cNvSpPr>
          <p:nvPr/>
        </p:nvSpPr>
        <p:spPr>
          <a:xfrm>
            <a:off x="6418118" y="6267504"/>
            <a:ext cx="5614555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t-EE" sz="1800" dirty="0">
                <a:latin typeface="+mj-lt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Kouider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Andrillon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 Barbosa,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Goupil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 &amp;</a:t>
            </a:r>
            <a:r>
              <a:rPr lang="et-EE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Bekinschtein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</a:t>
            </a:r>
            <a:r>
              <a:rPr lang="et-EE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2014)</a:t>
            </a:r>
          </a:p>
        </p:txBody>
      </p:sp>
    </p:spTree>
    <p:extLst>
      <p:ext uri="{BB962C8B-B14F-4D97-AF65-F5344CB8AC3E}">
        <p14:creationId xmlns:p14="http://schemas.microsoft.com/office/powerpoint/2010/main" val="3592462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Milleks EEG?</a:t>
            </a:r>
            <a:endParaRPr lang="en-GB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DA1598-258B-4528-AA13-8FF38B250598}"/>
              </a:ext>
            </a:extLst>
          </p:cNvPr>
          <p:cNvSpPr txBox="1">
            <a:spLocks noChangeArrowheads="1"/>
          </p:cNvSpPr>
          <p:nvPr/>
        </p:nvSpPr>
        <p:spPr>
          <a:xfrm>
            <a:off x="6383482" y="2392436"/>
            <a:ext cx="4817918" cy="28420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t-EE" altLang="en-US" sz="2400" dirty="0">
                <a:latin typeface="+mj-lt"/>
                <a:cs typeface="Arial" panose="020B0604020202020204" pitchFamily="34" charset="0"/>
              </a:rPr>
              <a:t>Psühholooge huvitavad kognitiivsed, </a:t>
            </a:r>
            <a:r>
              <a:rPr lang="et-EE" altLang="en-US" sz="2400" dirty="0" err="1">
                <a:latin typeface="+mj-lt"/>
                <a:cs typeface="Arial" panose="020B0604020202020204" pitchFamily="34" charset="0"/>
              </a:rPr>
              <a:t>tajulised</a:t>
            </a:r>
            <a:r>
              <a:rPr lang="et-EE" altLang="en-US" sz="2400" dirty="0">
                <a:latin typeface="+mj-lt"/>
                <a:cs typeface="Arial" panose="020B0604020202020204" pitchFamily="34" charset="0"/>
              </a:rPr>
              <a:t>, keelelised, emotsionaalsed protsessid on kiired.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t-EE" altLang="en-US" sz="2400" dirty="0">
                <a:latin typeface="+mj-lt"/>
                <a:cs typeface="Arial" panose="020B0604020202020204" pitchFamily="34" charset="0"/>
              </a:rPr>
              <a:t>Võrrelduna teiste levinud ajukuva meetoditega (sh </a:t>
            </a:r>
            <a:r>
              <a:rPr lang="et-EE" altLang="en-US" sz="2400" dirty="0" err="1">
                <a:latin typeface="+mj-lt"/>
                <a:cs typeface="Arial" panose="020B0604020202020204" pitchFamily="34" charset="0"/>
              </a:rPr>
              <a:t>fMRI</a:t>
            </a:r>
            <a:r>
              <a:rPr lang="et-EE" altLang="en-US" sz="2400" dirty="0">
                <a:latin typeface="+mj-lt"/>
                <a:cs typeface="Arial" panose="020B0604020202020204" pitchFamily="34" charset="0"/>
              </a:rPr>
              <a:t> ja NIRS) on EEG palju </a:t>
            </a:r>
            <a:r>
              <a:rPr lang="et-EE" altLang="en-US" sz="2400" b="1" dirty="0">
                <a:latin typeface="+mj-lt"/>
                <a:cs typeface="Arial" panose="020B0604020202020204" pitchFamily="34" charset="0"/>
              </a:rPr>
              <a:t>kõrgema</a:t>
            </a:r>
            <a:r>
              <a:rPr lang="et-EE" altLang="en-US" sz="2400" dirty="0">
                <a:latin typeface="+mj-lt"/>
                <a:cs typeface="Arial" panose="020B0604020202020204" pitchFamily="34" charset="0"/>
              </a:rPr>
              <a:t> ajalise resolutsiooniga. EEG ruumiline resolutsioon on aga </a:t>
            </a:r>
            <a:r>
              <a:rPr lang="et-EE" altLang="en-US" sz="2400" b="1" dirty="0">
                <a:latin typeface="+mj-lt"/>
                <a:cs typeface="Arial" panose="020B0604020202020204" pitchFamily="34" charset="0"/>
              </a:rPr>
              <a:t>madal</a:t>
            </a:r>
            <a:r>
              <a:rPr lang="et-EE" altLang="en-US" sz="2400" dirty="0">
                <a:latin typeface="+mj-lt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Picture 2" descr="Image result for brain imaging methods">
            <a:extLst>
              <a:ext uri="{FF2B5EF4-FFF2-40B4-BE49-F238E27FC236}">
                <a16:creationId xmlns:a16="http://schemas.microsoft.com/office/drawing/2014/main" id="{7B8D16B6-1FA0-46B5-BE36-8DB6D627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24" y="2240036"/>
            <a:ext cx="4827321" cy="341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45087D-6E3B-4A92-9981-F39046510B28}"/>
              </a:ext>
            </a:extLst>
          </p:cNvPr>
          <p:cNvSpPr/>
          <p:nvPr/>
        </p:nvSpPr>
        <p:spPr>
          <a:xfrm>
            <a:off x="9994323" y="6042464"/>
            <a:ext cx="1591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+mj-lt"/>
              </a:rPr>
              <a:t>(Hitziger, 2015)</a:t>
            </a:r>
          </a:p>
        </p:txBody>
      </p:sp>
    </p:spTree>
    <p:extLst>
      <p:ext uri="{BB962C8B-B14F-4D97-AF65-F5344CB8AC3E}">
        <p14:creationId xmlns:p14="http://schemas.microsoft.com/office/powerpoint/2010/main" val="28475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t-EE" altLang="en-US" dirty="0"/>
              <a:t>Kuidas EEG?</a:t>
            </a:r>
            <a:endParaRPr lang="en-GB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189880-26C8-4D31-84F0-AA01BE3DC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58"/>
          <a:stretch/>
        </p:blipFill>
        <p:spPr>
          <a:xfrm>
            <a:off x="758537" y="1233289"/>
            <a:ext cx="6671709" cy="51423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27C0E66-7ABD-46AB-90EB-123E375E5BBE}"/>
              </a:ext>
            </a:extLst>
          </p:cNvPr>
          <p:cNvSpPr txBox="1"/>
          <p:nvPr/>
        </p:nvSpPr>
        <p:spPr>
          <a:xfrm>
            <a:off x="7949045" y="3847248"/>
            <a:ext cx="36429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b="1" i="0" u="none" strike="noStrike" baseline="0" dirty="0">
                <a:latin typeface="Goudy-Bold"/>
              </a:rPr>
              <a:t>Figure 2.1 </a:t>
            </a:r>
            <a:r>
              <a:rPr lang="en-GB" sz="1800" b="0" i="0" u="none" strike="noStrike" baseline="0" dirty="0">
                <a:latin typeface="Goudy"/>
              </a:rPr>
              <a:t>Diagram of a data acquisition setup, the measurement chain. The red modules</a:t>
            </a:r>
            <a:r>
              <a:rPr lang="et-EE" sz="1800" b="0" i="0" u="none" strike="noStrike" baseline="0" dirty="0">
                <a:latin typeface="Goudy"/>
              </a:rPr>
              <a:t> </a:t>
            </a:r>
            <a:r>
              <a:rPr lang="en-GB" sz="1800" b="0" i="0" u="none" strike="noStrike" baseline="0" dirty="0">
                <a:latin typeface="Goudy"/>
              </a:rPr>
              <a:t>constitute the </a:t>
            </a:r>
            <a:r>
              <a:rPr lang="en-GB" sz="1800" b="0" i="0" u="none" strike="noStrike" baseline="0" dirty="0" err="1">
                <a:latin typeface="Goudy"/>
              </a:rPr>
              <a:t>analog</a:t>
            </a:r>
            <a:r>
              <a:rPr lang="en-GB" sz="1800" b="0" i="0" u="none" strike="noStrike" baseline="0" dirty="0">
                <a:latin typeface="Goudy"/>
              </a:rPr>
              <a:t> steps, while the blue modules are the digital components. S/H—</a:t>
            </a:r>
            <a:r>
              <a:rPr lang="et-EE" sz="1800" b="0" i="0" u="none" strike="noStrike" baseline="0" dirty="0">
                <a:latin typeface="Goudy"/>
              </a:rPr>
              <a:t> </a:t>
            </a:r>
            <a:r>
              <a:rPr lang="en-GB" sz="1800" b="0" i="0" u="none" strike="noStrike" baseline="0" dirty="0">
                <a:latin typeface="Goudy"/>
              </a:rPr>
              <a:t>sample hold module; MUX—multiplexer; ADC—</a:t>
            </a:r>
            <a:r>
              <a:rPr lang="en-GB" sz="1800" b="0" i="0" u="none" strike="noStrike" baseline="0" dirty="0" err="1">
                <a:latin typeface="Goudy"/>
              </a:rPr>
              <a:t>analog</a:t>
            </a:r>
            <a:r>
              <a:rPr lang="en-GB" sz="1800" b="0" i="0" u="none" strike="noStrike" baseline="0" dirty="0">
                <a:latin typeface="Goudy"/>
              </a:rPr>
              <a:t>-to-digital converter.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827950-4BB3-42A0-9361-F5BAFDA138E5}"/>
              </a:ext>
            </a:extLst>
          </p:cNvPr>
          <p:cNvSpPr/>
          <p:nvPr/>
        </p:nvSpPr>
        <p:spPr>
          <a:xfrm>
            <a:off x="4395355" y="1963882"/>
            <a:ext cx="1642509" cy="405246"/>
          </a:xfrm>
          <a:prstGeom prst="rect">
            <a:avLst/>
          </a:prstGeom>
          <a:noFill/>
          <a:ln w="57150">
            <a:solidFill>
              <a:srgbClr val="0088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CEBF8D-CC75-483F-92A8-FAD12029E07E}"/>
              </a:ext>
            </a:extLst>
          </p:cNvPr>
          <p:cNvCxnSpPr>
            <a:cxnSpLocks/>
          </p:cNvCxnSpPr>
          <p:nvPr/>
        </p:nvCxnSpPr>
        <p:spPr>
          <a:xfrm flipV="1">
            <a:off x="6754091" y="1690688"/>
            <a:ext cx="1194954" cy="273195"/>
          </a:xfrm>
          <a:prstGeom prst="straightConnector1">
            <a:avLst/>
          </a:prstGeom>
          <a:ln w="38100">
            <a:solidFill>
              <a:srgbClr val="008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DC906B0-8F16-4EF8-9416-FA98703579A2}"/>
              </a:ext>
            </a:extLst>
          </p:cNvPr>
          <p:cNvSpPr txBox="1"/>
          <p:nvPr/>
        </p:nvSpPr>
        <p:spPr>
          <a:xfrm>
            <a:off x="8146473" y="1321356"/>
            <a:ext cx="3286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/>
              <a:t>Kuna arvutusvõimsus on kasvanud, siis tavaliselt tehakse need toimingud tänapäeval pärast signaali salvestamist digitaalselt</a:t>
            </a:r>
          </a:p>
        </p:txBody>
      </p:sp>
    </p:spTree>
    <p:extLst>
      <p:ext uri="{BB962C8B-B14F-4D97-AF65-F5344CB8AC3E}">
        <p14:creationId xmlns:p14="http://schemas.microsoft.com/office/powerpoint/2010/main" val="3981751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CE304C-E027-44A4-BC26-D82069FB9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784" y="1936175"/>
            <a:ext cx="6148274" cy="464838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A9CFE09-4B82-4B46-ABFE-7B39478145DE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t-EE" altLang="en-US" dirty="0"/>
              <a:t>Kuidas EEG?</a:t>
            </a:r>
            <a:endParaRPr lang="en-GB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A4C9BB-C4D3-4195-9741-7D369B7392DE}"/>
              </a:ext>
            </a:extLst>
          </p:cNvPr>
          <p:cNvSpPr/>
          <p:nvPr/>
        </p:nvSpPr>
        <p:spPr>
          <a:xfrm>
            <a:off x="8017906" y="2151013"/>
            <a:ext cx="385762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>
                <a:latin typeface="+mj-lt"/>
              </a:rPr>
              <a:t>Nyquisti-Shannoni</a:t>
            </a:r>
            <a:r>
              <a:rPr lang="en-GB" sz="2400" b="1" dirty="0">
                <a:latin typeface="+mj-lt"/>
              </a:rPr>
              <a:t> </a:t>
            </a:r>
            <a:r>
              <a:rPr lang="en-GB" sz="2400" b="1" dirty="0" err="1">
                <a:latin typeface="+mj-lt"/>
              </a:rPr>
              <a:t>teoreem</a:t>
            </a:r>
            <a:endParaRPr lang="en-GB" sz="2400" b="1" dirty="0">
              <a:latin typeface="+mj-lt"/>
            </a:endParaRPr>
          </a:p>
          <a:p>
            <a:endParaRPr lang="et-EE" sz="2400" dirty="0">
              <a:solidFill>
                <a:srgbClr val="202122"/>
              </a:solidFill>
              <a:latin typeface="+mj-lt"/>
            </a:endParaRPr>
          </a:p>
          <a:p>
            <a:r>
              <a:rPr lang="et-EE" sz="2400" dirty="0">
                <a:solidFill>
                  <a:srgbClr val="202122"/>
                </a:solidFill>
                <a:latin typeface="+mj-lt"/>
              </a:rPr>
              <a:t>Usaldusväärseks</a:t>
            </a:r>
            <a:r>
              <a:rPr lang="en-GB" sz="2400" dirty="0">
                <a:solidFill>
                  <a:srgbClr val="202122"/>
                </a:solidFill>
                <a:latin typeface="+mj-lt"/>
              </a:rPr>
              <a:t> </a:t>
            </a:r>
            <a:r>
              <a:rPr lang="en-GB" sz="2400" dirty="0" err="1">
                <a:solidFill>
                  <a:srgbClr val="202122"/>
                </a:solidFill>
                <a:latin typeface="+mj-lt"/>
              </a:rPr>
              <a:t>signaali</a:t>
            </a:r>
            <a:r>
              <a:rPr lang="en-GB" sz="2400" dirty="0">
                <a:solidFill>
                  <a:srgbClr val="202122"/>
                </a:solidFill>
                <a:latin typeface="+mj-lt"/>
              </a:rPr>
              <a:t> </a:t>
            </a:r>
            <a:r>
              <a:rPr lang="en-GB" sz="2400" dirty="0" err="1">
                <a:solidFill>
                  <a:srgbClr val="202122"/>
                </a:solidFill>
                <a:latin typeface="+mj-lt"/>
              </a:rPr>
              <a:t>rekonstrueerimiseks</a:t>
            </a:r>
            <a:r>
              <a:rPr lang="en-GB" sz="2400" dirty="0">
                <a:solidFill>
                  <a:srgbClr val="202122"/>
                </a:solidFill>
                <a:latin typeface="+mj-lt"/>
              </a:rPr>
              <a:t> </a:t>
            </a:r>
            <a:r>
              <a:rPr lang="en-GB" sz="2400" dirty="0" err="1">
                <a:solidFill>
                  <a:srgbClr val="202122"/>
                </a:solidFill>
                <a:latin typeface="+mj-lt"/>
              </a:rPr>
              <a:t>peab</a:t>
            </a:r>
            <a:r>
              <a:rPr lang="et-EE" sz="2400" dirty="0">
                <a:solidFill>
                  <a:srgbClr val="202122"/>
                </a:solidFill>
                <a:latin typeface="+mj-lt"/>
              </a:rPr>
              <a:t> </a:t>
            </a:r>
            <a:r>
              <a:rPr lang="en-GB" sz="2400" dirty="0" err="1">
                <a:solidFill>
                  <a:srgbClr val="202122"/>
                </a:solidFill>
                <a:latin typeface="+mj-lt"/>
              </a:rPr>
              <a:t>diskreetimissagedus</a:t>
            </a:r>
            <a:r>
              <a:rPr lang="et-EE" sz="2400" dirty="0">
                <a:solidFill>
                  <a:srgbClr val="202122"/>
                </a:solidFill>
                <a:latin typeface="+mj-lt"/>
              </a:rPr>
              <a:t> olema vähemalt 2 korda suurem kui huvialuse signaali kõrgeim sagedus.</a:t>
            </a:r>
            <a:endParaRPr lang="en-GB" sz="2400" dirty="0">
              <a:latin typeface="+mj-lt"/>
            </a:endParaRPr>
          </a:p>
        </p:txBody>
      </p:sp>
      <p:pic>
        <p:nvPicPr>
          <p:cNvPr id="9" name="Picture 8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961C24A2-2F3E-4AB9-A118-DDE5A73B2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121" y="5712007"/>
            <a:ext cx="899534" cy="87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9037</TotalTime>
  <Words>2695</Words>
  <Application>Microsoft Office PowerPoint</Application>
  <PresentationFormat>Widescreen</PresentationFormat>
  <Paragraphs>256</Paragraphs>
  <Slides>35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2" baseType="lpstr">
      <vt:lpstr>AdvOTf94803d4</vt:lpstr>
      <vt:lpstr>AdvP70E4</vt:lpstr>
      <vt:lpstr>AdvTTdeec4450</vt:lpstr>
      <vt:lpstr>Arial</vt:lpstr>
      <vt:lpstr>Calibri</vt:lpstr>
      <vt:lpstr>Calibri Light</vt:lpstr>
      <vt:lpstr>Goudy</vt:lpstr>
      <vt:lpstr>Goudy-Bold</vt:lpstr>
      <vt:lpstr>Montserrat</vt:lpstr>
      <vt:lpstr>Open Sans</vt:lpstr>
      <vt:lpstr>Roboto</vt:lpstr>
      <vt:lpstr>StoneSansStd-Semibold</vt:lpstr>
      <vt:lpstr>StoneSerifStd-Medium</vt:lpstr>
      <vt:lpstr>StoneSerifStd-MediumItalic</vt:lpstr>
      <vt:lpstr>Symbol</vt:lpstr>
      <vt:lpstr>Times New Roman</vt:lpstr>
      <vt:lpstr>Office Theme</vt:lpstr>
      <vt:lpstr>Sissejuhatus psühhofüsioloogia rakendustesse</vt:lpstr>
      <vt:lpstr>Lisaülesanded</vt:lpstr>
      <vt:lpstr>PowerPoint Presentation</vt:lpstr>
      <vt:lpstr>Milleks EEG?</vt:lpstr>
      <vt:lpstr>Milleks EEG?</vt:lpstr>
      <vt:lpstr>Milleks EEG?</vt:lpstr>
      <vt:lpstr>Milleks EEG?</vt:lpstr>
      <vt:lpstr>Kuidas EEG?</vt:lpstr>
      <vt:lpstr>PowerPoint Presentation</vt:lpstr>
      <vt:lpstr>Kuidas EEG?</vt:lpstr>
      <vt:lpstr>Mis on EEG?</vt:lpstr>
      <vt:lpstr>Mis on EEG? </vt:lpstr>
      <vt:lpstr>Mis on EEG? </vt:lpstr>
      <vt:lpstr>Mis on EEG? </vt:lpstr>
      <vt:lpstr>Elektroodide paigutamine</vt:lpstr>
      <vt:lpstr>Elektroodide paigutus ja võrdluselektrood</vt:lpstr>
      <vt:lpstr>Esimesed mõõtmised inimestel</vt:lpstr>
      <vt:lpstr>Levinud sagedusvahemikud</vt:lpstr>
      <vt:lpstr>PowerPoint Presentation</vt:lpstr>
      <vt:lpstr>Sagedused igapäevases kontekstis</vt:lpstr>
      <vt:lpstr>Fourier analüüs</vt:lpstr>
      <vt:lpstr>Sagedused igapäevases kontekstis</vt:lpstr>
      <vt:lpstr>Fourier analüüs</vt:lpstr>
      <vt:lpstr>Milleks Fourier analüüs?</vt:lpstr>
      <vt:lpstr>Vilkumispotentsiaalid ehk SSVEP (steady-state visually evoke potentials)</vt:lpstr>
      <vt:lpstr>Kas sisemise ruumitähelepanu keset saab jagada valikuliselt mitmele ja ruumiliselt harali paikneval sihtstiimulile?</vt:lpstr>
      <vt:lpstr>Sisemise ruumitähelepanu keset saab jagada valikuliselt mitmele ja ruumiliselt harali paikneval sihtstiimulile</vt:lpstr>
      <vt:lpstr>PowerPoint Presentation</vt:lpstr>
      <vt:lpstr>EEG sündmuspotentsiaalid (ERP)</vt:lpstr>
      <vt:lpstr>EEG sündmuspotentsiaalid (ERP)</vt:lpstr>
      <vt:lpstr>EEG sündmuspotentsiaalid (ERP)</vt:lpstr>
      <vt:lpstr>EEG sündmuspotentsiaalid (ERP)</vt:lpstr>
      <vt:lpstr>EEG sündmuspotentsiaalid</vt:lpstr>
      <vt:lpstr>Kasutatud kirjandus (esinemise järjekorras)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Naar</dc:creator>
  <cp:lastModifiedBy>Richard Naar</cp:lastModifiedBy>
  <cp:revision>642</cp:revision>
  <dcterms:created xsi:type="dcterms:W3CDTF">2020-07-09T08:11:43Z</dcterms:created>
  <dcterms:modified xsi:type="dcterms:W3CDTF">2021-05-05T10:53:56Z</dcterms:modified>
</cp:coreProperties>
</file>